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75" r:id="rId5"/>
    <p:sldId id="278" r:id="rId6"/>
    <p:sldId id="276" r:id="rId7"/>
    <p:sldId id="280" r:id="rId8"/>
    <p:sldId id="277" r:id="rId9"/>
    <p:sldId id="279" r:id="rId10"/>
    <p:sldId id="271" r:id="rId11"/>
    <p:sldId id="272" r:id="rId12"/>
    <p:sldId id="261" r:id="rId13"/>
    <p:sldId id="282" r:id="rId14"/>
    <p:sldId id="257" r:id="rId15"/>
    <p:sldId id="283"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53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47D4C3-4946-CE10-AFA4-EC1943C9BD3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xmlns="" id="{10F21282-735F-2F36-340E-14E6D3EB7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xmlns="" id="{B4DEA39E-C5D8-CD44-2E1F-1C5E6FA6AC78}"/>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F7F26794-94F8-C1F9-8879-C7C536E1D67E}"/>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30ECFC9F-0DDA-845B-638A-17B5AB838DB2}"/>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81909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4D2ADEA-E5C9-D832-34B1-BE653F564E35}"/>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C1E86974-6CEF-6C25-30EA-B3F987E411A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207570CF-4096-B831-D581-37FBEA79B898}"/>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8AF3CD7B-5438-D0D3-44D2-93D760CA020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9937109E-17CA-D50D-AA6F-9D648DA4FBFC}"/>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194131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A3E64F0-72C9-62B9-251A-A3BEAFE7455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AFABAEAA-CCCA-ACD7-3450-FF6018998D5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F84EFE47-7057-40A5-4F67-16781D4D390E}"/>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0005EE82-8192-1461-B3D0-A3CBD3F7301D}"/>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888765CE-1B89-2F42-638A-1509FC99C428}"/>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294555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1664AE-B9DC-53DA-AC22-AC6F2965D125}"/>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3E301CC9-4E10-A3B7-8155-26EA2EFCB44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00E65FCC-8CC5-36E2-5EB4-23B4E0B2AB76}"/>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D34D3153-BDFE-C5A3-5C9D-5BEA3CDB3A64}"/>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9CAAB4EB-8EC6-BE48-5020-7B0FB832263C}"/>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171831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1450A1-48D6-782C-A60E-7344A89F531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2DDBEA10-9667-5CBD-2040-5569EE581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592D209-EA30-4E6E-91AE-1632FC6BC536}"/>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3F07A27D-CEC8-1AA2-F844-DF6C32164970}"/>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A78A6E33-9141-6725-460F-558108D333EF}"/>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91190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707028-0415-55F9-244E-7681EA7303C1}"/>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4BD7A93D-8DF8-5C1D-0349-71BA367C646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4C23665D-C2E3-FE98-5003-747C8250E40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1DC3BDAB-196B-14F1-A69F-A6399288DEE1}"/>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6" name="Нижний колонтитул 5">
            <a:extLst>
              <a:ext uri="{FF2B5EF4-FFF2-40B4-BE49-F238E27FC236}">
                <a16:creationId xmlns:a16="http://schemas.microsoft.com/office/drawing/2014/main" xmlns="" id="{A2D3B298-07A4-463C-DC0F-EC02DEE98BA6}"/>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308B8EBA-9FC4-DB58-41C4-943A4A520C44}"/>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25489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079F40-A267-671F-E46D-7B6142631F59}"/>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DF36556F-4557-4080-3EDD-644BA6487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0CF7222-5E43-F8C0-E7F5-EA56E81AF3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815A0B17-4416-638C-1023-C10DCCE40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31D0E2F9-5ACB-68CC-9036-4FCD0CA32E5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0E354252-C969-5762-697A-A2108EC70938}"/>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8" name="Нижний колонтитул 7">
            <a:extLst>
              <a:ext uri="{FF2B5EF4-FFF2-40B4-BE49-F238E27FC236}">
                <a16:creationId xmlns:a16="http://schemas.microsoft.com/office/drawing/2014/main" xmlns="" id="{808F5386-47F6-6966-FA4E-A5F265570161}"/>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xmlns="" id="{449422F8-DE2F-849C-E4E6-6F223134C8A7}"/>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8347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F9D635-67E9-2F9D-650D-ED8773432744}"/>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xmlns="" id="{B78035EF-9ADD-9893-4596-DE938EA13FE9}"/>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4" name="Нижний колонтитул 3">
            <a:extLst>
              <a:ext uri="{FF2B5EF4-FFF2-40B4-BE49-F238E27FC236}">
                <a16:creationId xmlns:a16="http://schemas.microsoft.com/office/drawing/2014/main" xmlns="" id="{76ED2B78-206C-3183-4D30-8EA8C8A73612}"/>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xmlns="" id="{BE0AA38A-BD9D-9796-5EEB-4AF4FDDCB8CA}"/>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425550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9DE23CD-B251-29D8-900D-1186C5A63530}"/>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3" name="Нижний колонтитул 2">
            <a:extLst>
              <a:ext uri="{FF2B5EF4-FFF2-40B4-BE49-F238E27FC236}">
                <a16:creationId xmlns:a16="http://schemas.microsoft.com/office/drawing/2014/main" xmlns="" id="{F4D6EE12-29E7-2475-2A5D-631E9A01D25A}"/>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xmlns="" id="{9DAE8E61-20D8-6ADC-4578-1B07C362D21C}"/>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281510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A846F9-E1D1-6E38-44BF-271ADD4D8B1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7318906F-1CF7-A59F-38E8-A4C6FFBF0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01777A07-1780-0212-B968-112C5E098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2B038BE-FBB4-AF2C-B2B4-AE065EE16766}"/>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6" name="Нижний колонтитул 5">
            <a:extLst>
              <a:ext uri="{FF2B5EF4-FFF2-40B4-BE49-F238E27FC236}">
                <a16:creationId xmlns:a16="http://schemas.microsoft.com/office/drawing/2014/main" xmlns="" id="{0A5DAE28-05C3-B548-0358-4194B0B2D840}"/>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625BFCC8-4F3D-6F54-2CE9-C0B7DD262942}"/>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228526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EAD30F-EE67-6B54-058A-6557E20D8C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84807F5F-6E50-8E67-E6F3-1E92579B4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CB975CB2-64D2-0692-D7E6-5E4A854F2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00C92DD-6267-5E85-671F-4061C5A3DF3F}"/>
              </a:ext>
            </a:extLst>
          </p:cNvPr>
          <p:cNvSpPr>
            <a:spLocks noGrp="1"/>
          </p:cNvSpPr>
          <p:nvPr>
            <p:ph type="dt" sz="half" idx="10"/>
          </p:nvPr>
        </p:nvSpPr>
        <p:spPr/>
        <p:txBody>
          <a:bodyPr/>
          <a:lstStyle/>
          <a:p>
            <a:fld id="{0EA30FD8-0731-46A4-9DB6-43E1A5C304C1}" type="datetimeFigureOut">
              <a:rPr lang="x-none" smtClean="0"/>
              <a:pPr/>
              <a:t>17.12.2009</a:t>
            </a:fld>
            <a:endParaRPr lang="x-none"/>
          </a:p>
        </p:txBody>
      </p:sp>
      <p:sp>
        <p:nvSpPr>
          <p:cNvPr id="6" name="Нижний колонтитул 5">
            <a:extLst>
              <a:ext uri="{FF2B5EF4-FFF2-40B4-BE49-F238E27FC236}">
                <a16:creationId xmlns:a16="http://schemas.microsoft.com/office/drawing/2014/main" xmlns="" id="{00157CD5-502A-9092-2A38-86E8EAA143E0}"/>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F2B74FF0-0FC9-ABA6-9C71-ADAE0AFE3699}"/>
              </a:ext>
            </a:extLst>
          </p:cNvPr>
          <p:cNvSpPr>
            <a:spLocks noGrp="1"/>
          </p:cNvSpPr>
          <p:nvPr>
            <p:ph type="sldNum" sz="quarter" idx="12"/>
          </p:nvPr>
        </p:nvSpPr>
        <p:spPr/>
        <p:txBody>
          <a:body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1723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D7B272-188E-450C-417E-B08A6321B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7339819A-7931-8987-FC91-0AC0BABF2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D5468C82-F6A0-F1E2-EC7C-68BA8B3791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30FD8-0731-46A4-9DB6-43E1A5C304C1}" type="datetimeFigureOut">
              <a:rPr lang="x-none" smtClean="0"/>
              <a:pPr/>
              <a:t>17.12.2009</a:t>
            </a:fld>
            <a:endParaRPr lang="x-none"/>
          </a:p>
        </p:txBody>
      </p:sp>
      <p:sp>
        <p:nvSpPr>
          <p:cNvPr id="5" name="Нижний колонтитул 4">
            <a:extLst>
              <a:ext uri="{FF2B5EF4-FFF2-40B4-BE49-F238E27FC236}">
                <a16:creationId xmlns:a16="http://schemas.microsoft.com/office/drawing/2014/main" xmlns="" id="{1A7B19A6-157E-94D9-8245-749D128F2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xmlns="" id="{7C54E8DC-8A87-0F45-E7C4-7850A81E6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30E4A-B37B-4FEF-8E5B-3F7381CEB65D}" type="slidenum">
              <a:rPr lang="x-none" smtClean="0"/>
              <a:pPr/>
              <a:t>‹#›</a:t>
            </a:fld>
            <a:endParaRPr lang="x-none"/>
          </a:p>
        </p:txBody>
      </p:sp>
    </p:spTree>
    <p:extLst>
      <p:ext uri="{BB962C8B-B14F-4D97-AF65-F5344CB8AC3E}">
        <p14:creationId xmlns:p14="http://schemas.microsoft.com/office/powerpoint/2010/main" xmlns="" val="210205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6EEC50BC-448E-2801-F520-244658034A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4572" y="1066799"/>
            <a:ext cx="11071274" cy="5488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3871D33-A6CE-BA8D-A922-84D9CCC9809E}"/>
              </a:ext>
            </a:extLst>
          </p:cNvPr>
          <p:cNvSpPr txBox="1"/>
          <p:nvPr/>
        </p:nvSpPr>
        <p:spPr>
          <a:xfrm>
            <a:off x="1458351" y="161930"/>
            <a:ext cx="10733649" cy="954107"/>
          </a:xfrm>
          <a:prstGeom prst="rect">
            <a:avLst/>
          </a:prstGeom>
          <a:noFill/>
        </p:spPr>
        <p:txBody>
          <a:bodyPr wrap="square">
            <a:spAutoFit/>
          </a:bodyPr>
          <a:lstStyle/>
          <a:p>
            <a:r>
              <a:rPr lang="kk-KZ" sz="2800" b="1" u="sng" dirty="0">
                <a:solidFill>
                  <a:schemeClr val="tx1"/>
                </a:solidFill>
                <a:latin typeface="Times New Roman" pitchFamily="18" charset="0"/>
              </a:rPr>
              <a:t>“Тұрмыстық зорлық-зомбылықтың баланың психо                     </a:t>
            </a:r>
          </a:p>
          <a:p>
            <a:r>
              <a:rPr lang="kk-KZ" sz="2800" b="1" u="sng" dirty="0">
                <a:latin typeface="Times New Roman" pitchFamily="18" charset="0"/>
              </a:rPr>
              <a:t>                                                            </a:t>
            </a:r>
            <a:r>
              <a:rPr lang="kk-KZ" sz="2800" b="1" u="sng" dirty="0">
                <a:solidFill>
                  <a:schemeClr val="tx1"/>
                </a:solidFill>
                <a:latin typeface="Times New Roman" pitchFamily="18" charset="0"/>
              </a:rPr>
              <a:t>эмоционалды дамуына әсері”</a:t>
            </a:r>
            <a:endParaRPr lang="x-none" sz="2800" dirty="0"/>
          </a:p>
        </p:txBody>
      </p:sp>
    </p:spTree>
    <p:extLst>
      <p:ext uri="{BB962C8B-B14F-4D97-AF65-F5344CB8AC3E}">
        <p14:creationId xmlns:p14="http://schemas.microsoft.com/office/powerpoint/2010/main" xmlns="" val="336741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11D78580-AE59-B4D8-53FD-151CFDC4F8E5}"/>
              </a:ext>
            </a:extLst>
          </p:cNvPr>
          <p:cNvSpPr>
            <a:spLocks noGrp="1" noChangeArrowheads="1"/>
          </p:cNvSpPr>
          <p:nvPr>
            <p:ph idx="1"/>
          </p:nvPr>
        </p:nvSpPr>
        <p:spPr>
          <a:xfrm>
            <a:off x="2133600" y="228600"/>
            <a:ext cx="8534400" cy="6324600"/>
          </a:xfrm>
        </p:spPr>
        <p:txBody>
          <a:bodyPr>
            <a:normAutofit lnSpcReduction="10000"/>
          </a:bodyPr>
          <a:lstStyle/>
          <a:p>
            <a:pPr eaLnBrk="1" hangingPunct="1">
              <a:lnSpc>
                <a:spcPct val="80000"/>
              </a:lnSpc>
              <a:buFont typeface="Wingdings" panose="05000000000000000000" pitchFamily="2" charset="2"/>
              <a:buNone/>
            </a:pPr>
            <a:r>
              <a:rPr lang="kk-KZ" altLang="x-none" sz="3600" b="1" i="1">
                <a:latin typeface="Times New Roman" panose="02020603050405020304" pitchFamily="18" charset="0"/>
                <a:cs typeface="Times New Roman" panose="02020603050405020304" pitchFamily="18" charset="0"/>
              </a:rPr>
              <a:t>Егер бала агрессиясыз өссін десеңіз:</a:t>
            </a:r>
          </a:p>
          <a:p>
            <a:pPr eaLnBrk="1" hangingPunct="1">
              <a:lnSpc>
                <a:spcPct val="80000"/>
              </a:lnSpc>
            </a:pPr>
            <a:r>
              <a:rPr lang="kk-KZ" altLang="x-none" sz="3600">
                <a:latin typeface="Times New Roman" panose="02020603050405020304" pitchFamily="18" charset="0"/>
                <a:cs typeface="Times New Roman" panose="02020603050405020304" pitchFamily="18" charset="0"/>
              </a:rPr>
              <a:t>өз проблемаңызды балаға артпаңыз;</a:t>
            </a:r>
          </a:p>
          <a:p>
            <a:pPr eaLnBrk="1" hangingPunct="1">
              <a:lnSpc>
                <a:spcPct val="80000"/>
              </a:lnSpc>
            </a:pPr>
            <a:r>
              <a:rPr lang="kk-KZ" altLang="x-none" sz="3600">
                <a:latin typeface="Times New Roman" panose="02020603050405020304" pitchFamily="18" charset="0"/>
                <a:cs typeface="Times New Roman" panose="02020603050405020304" pitchFamily="18" charset="0"/>
              </a:rPr>
              <a:t>егер ашулы болсаңыз, онымен қарым-қатынастан аулақ болыңыз;</a:t>
            </a:r>
          </a:p>
          <a:p>
            <a:pPr eaLnBrk="1" hangingPunct="1">
              <a:lnSpc>
                <a:spcPct val="80000"/>
              </a:lnSpc>
            </a:pPr>
            <a:r>
              <a:rPr lang="kk-KZ" altLang="x-none" sz="3600">
                <a:latin typeface="Times New Roman" panose="02020603050405020304" pitchFamily="18" charset="0"/>
                <a:cs typeface="Times New Roman" panose="02020603050405020304" pitchFamily="18" charset="0"/>
              </a:rPr>
              <a:t>күш көрсету түзеу орнына, бала қарсылығын арттыра түседі;</a:t>
            </a:r>
          </a:p>
          <a:p>
            <a:pPr eaLnBrk="1" hangingPunct="1">
              <a:lnSpc>
                <a:spcPct val="80000"/>
              </a:lnSpc>
            </a:pPr>
            <a:r>
              <a:rPr lang="kk-KZ" altLang="x-none" sz="3600">
                <a:latin typeface="Times New Roman" panose="02020603050405020304" pitchFamily="18" charset="0"/>
                <a:cs typeface="Times New Roman" panose="02020603050405020304" pitchFamily="18" charset="0"/>
              </a:rPr>
              <a:t>мәселелерді өзіңіз жеке емес, баламен бірігіп шешіңіз;</a:t>
            </a:r>
          </a:p>
          <a:p>
            <a:pPr eaLnBrk="1" hangingPunct="1">
              <a:lnSpc>
                <a:spcPct val="80000"/>
              </a:lnSpc>
            </a:pPr>
            <a:r>
              <a:rPr lang="kk-KZ" altLang="x-none" sz="3600">
                <a:latin typeface="Times New Roman" panose="02020603050405020304" pitchFamily="18" charset="0"/>
                <a:cs typeface="Times New Roman" panose="02020603050405020304" pitchFamily="18" charset="0"/>
              </a:rPr>
              <a:t>егер бала сізбен араласуды қош көрмесе, күшпен көндірмеңіз;</a:t>
            </a:r>
          </a:p>
          <a:p>
            <a:pPr eaLnBrk="1" hangingPunct="1">
              <a:lnSpc>
                <a:spcPct val="80000"/>
              </a:lnSpc>
            </a:pPr>
            <a:r>
              <a:rPr lang="kk-KZ" altLang="x-none" sz="3600">
                <a:latin typeface="Times New Roman" panose="02020603050405020304" pitchFamily="18" charset="0"/>
                <a:cs typeface="Times New Roman" panose="02020603050405020304" pitchFamily="18" charset="0"/>
              </a:rPr>
              <a:t>егер қиын жағдай кезінде не істеріңізді білмесеңіз, оны тезірек шешуге тырыспаңыз, асықпай ойланып кірісіңіз.</a:t>
            </a:r>
            <a:endParaRPr lang="ru-RU" altLang="x-none"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094D3C03-3360-818B-EA9A-FA02F93061CD}"/>
              </a:ext>
            </a:extLst>
          </p:cNvPr>
          <p:cNvSpPr>
            <a:spLocks noGrp="1" noChangeArrowheads="1"/>
          </p:cNvSpPr>
          <p:nvPr>
            <p:ph idx="1"/>
          </p:nvPr>
        </p:nvSpPr>
        <p:spPr>
          <a:xfrm>
            <a:off x="2819400" y="228600"/>
            <a:ext cx="7696200" cy="6324600"/>
          </a:xfrm>
        </p:spPr>
        <p:txBody>
          <a:bodyPr/>
          <a:lstStyle/>
          <a:p>
            <a:pPr algn="just" eaLnBrk="1" hangingPunct="1">
              <a:buFont typeface="Wingdings" panose="05000000000000000000" pitchFamily="2" charset="2"/>
              <a:buNone/>
            </a:pPr>
            <a:r>
              <a:rPr lang="kk-KZ" altLang="x-none">
                <a:latin typeface="Times New Roman" panose="02020603050405020304" pitchFamily="18" charset="0"/>
                <a:cs typeface="Times New Roman" panose="02020603050405020304" pitchFamily="18" charset="0"/>
              </a:rPr>
              <a:t>	Қалыпты агрессия реакциясы бала өзін қауіпсіз сезінбеуден, ата-анасына керек еместігін білуінен болуы мүмкін, мақсатына жете алмаудан, түңілуден, көңілі қалудан болуы мүмкін. Агрессия қауіпті жағдайда адамға бейімделу мен қорғану функциясын атқарады. Бала агрессиясы көбіне өзінен кіші мен әлсіздерге, үй жануарлары мен ойыншықтарға бағытталады. </a:t>
            </a:r>
            <a:endParaRPr lang="ru-RU" altLang="x-none">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xmlns="" id="{3BCDDF12-679D-2432-DCE1-1DF56E9ED3C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685800"/>
            <a:ext cx="31242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7">
            <a:extLst>
              <a:ext uri="{FF2B5EF4-FFF2-40B4-BE49-F238E27FC236}">
                <a16:creationId xmlns:a16="http://schemas.microsoft.com/office/drawing/2014/main" xmlns="" id="{1FB96352-ECF2-4858-D042-D2A066299F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685800"/>
            <a:ext cx="3276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xmlns="" id="{91476145-96FD-42EE-92E4-075B99ABF79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1" y="3657600"/>
            <a:ext cx="244792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3">
            <a:extLst>
              <a:ext uri="{FF2B5EF4-FFF2-40B4-BE49-F238E27FC236}">
                <a16:creationId xmlns:a16="http://schemas.microsoft.com/office/drawing/2014/main" xmlns="" id="{40262A12-5E0B-FEA4-B52F-64F3845283C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77000" y="3581400"/>
            <a:ext cx="2667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AD78E88F-8B0C-97EB-5607-DB250EBF906C}"/>
              </a:ext>
            </a:extLst>
          </p:cNvPr>
          <p:cNvSpPr>
            <a:spLocks noGrp="1" noChangeArrowheads="1"/>
          </p:cNvSpPr>
          <p:nvPr>
            <p:ph type="title"/>
          </p:nvPr>
        </p:nvSpPr>
        <p:spPr>
          <a:xfrm>
            <a:off x="5105400" y="274638"/>
            <a:ext cx="5353050" cy="1143000"/>
          </a:xfrm>
        </p:spPr>
        <p:txBody>
          <a:bodyPr/>
          <a:lstStyle/>
          <a:p>
            <a:pPr>
              <a:defRPr/>
            </a:pPr>
            <a:r>
              <a:rPr lang="kk-KZ" b="1" i="1" dirty="0">
                <a:solidFill>
                  <a:schemeClr val="folHlink"/>
                </a:solidFill>
              </a:rPr>
              <a:t>Ұсыныстар:</a:t>
            </a:r>
            <a:endParaRPr lang="ru-RU" b="1" i="1" dirty="0">
              <a:solidFill>
                <a:schemeClr val="folHlink"/>
              </a:solidFill>
            </a:endParaRPr>
          </a:p>
        </p:txBody>
      </p:sp>
      <p:sp>
        <p:nvSpPr>
          <p:cNvPr id="30723" name="Rectangle 3">
            <a:extLst>
              <a:ext uri="{FF2B5EF4-FFF2-40B4-BE49-F238E27FC236}">
                <a16:creationId xmlns:a16="http://schemas.microsoft.com/office/drawing/2014/main" xmlns="" id="{51BF516B-79BA-17A8-980D-77A03C8E8FA4}"/>
              </a:ext>
            </a:extLst>
          </p:cNvPr>
          <p:cNvSpPr>
            <a:spLocks noGrp="1" noChangeArrowheads="1"/>
          </p:cNvSpPr>
          <p:nvPr>
            <p:ph idx="1"/>
          </p:nvPr>
        </p:nvSpPr>
        <p:spPr>
          <a:xfrm>
            <a:off x="2667000" y="1447800"/>
            <a:ext cx="7791450" cy="4953000"/>
          </a:xfrm>
        </p:spPr>
        <p:txBody>
          <a:bodyPr>
            <a:normAutofit lnSpcReduction="10000"/>
          </a:bodyPr>
          <a:lstStyle/>
          <a:p>
            <a:pPr marL="0" indent="0">
              <a:buNone/>
              <a:defRPr/>
            </a:pPr>
            <a:r>
              <a:rPr lang="kk-KZ" sz="3000" dirty="0">
                <a:latin typeface="Times New Roman" pitchFamily="18" charset="0"/>
              </a:rPr>
              <a:t>1. Балаларыңыздың туындаған мәселелерін шешуде шыдамды болыңыз.</a:t>
            </a:r>
          </a:p>
          <a:p>
            <a:pPr marL="609600" indent="-609600">
              <a:buNone/>
              <a:defRPr/>
            </a:pPr>
            <a:r>
              <a:rPr lang="ru-RU" sz="3000" dirty="0">
                <a:latin typeface="Times New Roman" pitchFamily="18" charset="0"/>
              </a:rPr>
              <a:t>2</a:t>
            </a:r>
            <a:r>
              <a:rPr lang="kk-KZ" sz="3000" dirty="0">
                <a:latin typeface="Times New Roman" pitchFamily="18" charset="0"/>
              </a:rPr>
              <a:t>. Күш көрсету түзеу орнына, бала қарсылығын арттыра түседі;</a:t>
            </a:r>
          </a:p>
          <a:p>
            <a:pPr marL="609600" indent="-609600">
              <a:buNone/>
              <a:defRPr/>
            </a:pPr>
            <a:r>
              <a:rPr lang="ru-RU" sz="3000" dirty="0">
                <a:latin typeface="Times New Roman" pitchFamily="18" charset="0"/>
              </a:rPr>
              <a:t>3</a:t>
            </a:r>
            <a:r>
              <a:rPr lang="kk-KZ" sz="3000" dirty="0">
                <a:latin typeface="Times New Roman" pitchFamily="18" charset="0"/>
              </a:rPr>
              <a:t>. Балаңыздың бойына рухани-адамгершілік құндылықтарды сіңіруге тырысыңыз.</a:t>
            </a:r>
          </a:p>
          <a:p>
            <a:pPr marL="609600" indent="-609600">
              <a:buNone/>
              <a:defRPr/>
            </a:pPr>
            <a:r>
              <a:rPr lang="ru-RU" sz="3000" dirty="0">
                <a:latin typeface="Times New Roman" pitchFamily="18" charset="0"/>
              </a:rPr>
              <a:t>4</a:t>
            </a:r>
            <a:r>
              <a:rPr lang="kk-KZ" sz="3000" dirty="0">
                <a:latin typeface="Times New Roman" pitchFamily="18" charset="0"/>
              </a:rPr>
              <a:t>. Балаңызды тәрбиелеуде тиімді, қолайлы тәрбие әдістерін пайдаланыңыз.</a:t>
            </a:r>
          </a:p>
          <a:p>
            <a:pPr marL="609600" indent="-609600">
              <a:buNone/>
              <a:defRPr/>
            </a:pPr>
            <a:r>
              <a:rPr lang="ru-RU" sz="3000" dirty="0">
                <a:latin typeface="Times New Roman" pitchFamily="18" charset="0"/>
              </a:rPr>
              <a:t>5</a:t>
            </a:r>
            <a:r>
              <a:rPr lang="kk-KZ" sz="3000" dirty="0">
                <a:latin typeface="Times New Roman" pitchFamily="18" charset="0"/>
              </a:rPr>
              <a:t>. Баланыңыздың жеке даралық қасиеттерін ұмытпаңыз.</a:t>
            </a:r>
          </a:p>
          <a:p>
            <a:pPr marL="609600" indent="-609600">
              <a:buNone/>
              <a:defRPr/>
            </a:pPr>
            <a:r>
              <a:rPr lang="kk-KZ" dirty="0"/>
              <a:t> </a:t>
            </a:r>
          </a:p>
          <a:p>
            <a:pPr marL="609600" indent="-609600">
              <a:buFont typeface="Wingdings" pitchFamily="2" charset="2"/>
              <a:buAutoNum type="arabicPeriod"/>
              <a:defRPr/>
            </a:pPr>
            <a:endParaRPr lang="kk-KZ" dirty="0"/>
          </a:p>
          <a:p>
            <a:pPr marL="609600" indent="-609600">
              <a:buFont typeface="Wingdings" pitchFamily="2" charset="2"/>
              <a:buAutoNum type="arabicPeriod"/>
              <a:defRPr/>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44E3F9A7-A50D-E4DA-6113-98620E83442C}"/>
              </a:ext>
            </a:extLst>
          </p:cNvPr>
          <p:cNvSpPr/>
          <p:nvPr/>
        </p:nvSpPr>
        <p:spPr>
          <a:xfrm>
            <a:off x="299733" y="2571095"/>
            <a:ext cx="11592533" cy="2123658"/>
          </a:xfrm>
          <a:prstGeom prst="rect">
            <a:avLst/>
          </a:prstGeom>
          <a:noFill/>
        </p:spPr>
        <p:txBody>
          <a:bodyPr wrap="none" lIns="91440" tIns="45720" rIns="91440" bIns="45720">
            <a:spAutoFit/>
          </a:bodyPr>
          <a:lstStyle/>
          <a:p>
            <a:pPr algn="ctr"/>
            <a:r>
              <a:rPr lang="ru-RU" sz="6600" b="1"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Балалармен</a:t>
            </a:r>
            <a:r>
              <a:rPr lang="ru-RU" sz="66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6600" b="1" cap="none" spc="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балалы</a:t>
            </a:r>
            <a:r>
              <a:rPr lang="kk-KZ" sz="66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қ шақты </a:t>
            </a:r>
          </a:p>
          <a:p>
            <a:pPr algn="ctr"/>
            <a:r>
              <a:rPr lang="kk-KZ" sz="6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қорғайық!</a:t>
            </a:r>
            <a:endParaRPr lang="ru-RU" sz="6600" b="1"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582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Асылан\Рабочий стол\Факизат фото\WhatsApp Image 2023-11-14 at 20.35.40 (1).jpeg"/>
          <p:cNvPicPr/>
          <p:nvPr/>
        </p:nvPicPr>
        <p:blipFill>
          <a:blip r:embed="rId2"/>
          <a:srcRect/>
          <a:stretch>
            <a:fillRect/>
          </a:stretch>
        </p:blipFill>
        <p:spPr bwMode="auto">
          <a:xfrm>
            <a:off x="484909" y="249382"/>
            <a:ext cx="11416145"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C186101-504C-7598-DFEA-DC784F6394B5}"/>
              </a:ext>
            </a:extLst>
          </p:cNvPr>
          <p:cNvSpPr>
            <a:spLocks noGrp="1" noChangeArrowheads="1"/>
          </p:cNvSpPr>
          <p:nvPr>
            <p:ph idx="1"/>
          </p:nvPr>
        </p:nvSpPr>
        <p:spPr>
          <a:xfrm>
            <a:off x="1905000" y="228600"/>
            <a:ext cx="4495800" cy="6629400"/>
          </a:xfrm>
        </p:spPr>
        <p:txBody>
          <a:bodyPr/>
          <a:lstStyle/>
          <a:p>
            <a:pPr algn="just" eaLnBrk="1" hangingPunct="1">
              <a:buFont typeface="Wingdings" panose="05000000000000000000" pitchFamily="2" charset="2"/>
              <a:buNone/>
            </a:pPr>
            <a:r>
              <a:rPr lang="kk-KZ" altLang="x-none" b="1" dirty="0">
                <a:latin typeface="Times New Roman" panose="02020603050405020304" pitchFamily="18" charset="0"/>
                <a:cs typeface="Times New Roman" panose="02020603050405020304" pitchFamily="18" charset="0"/>
              </a:rPr>
              <a:t>Балаға қатысты зорлық – </a:t>
            </a:r>
            <a:r>
              <a:rPr lang="kk-KZ" altLang="x-none" dirty="0">
                <a:latin typeface="Times New Roman" panose="02020603050405020304" pitchFamily="18" charset="0"/>
                <a:cs typeface="Times New Roman" panose="02020603050405020304" pitchFamily="18" charset="0"/>
              </a:rPr>
              <a:t>бұл дене немесе эмоционалды қатал қарым-қатынас, қорлық, қаңғыбастық немесе ата-ана міндеттерінен ауытқу, коммерциялық немесе басқа да қанау, баланың денсаулығына, дамуына немесе намысына, сеніміне зиян келтіретін барлық формалардың түрлері. </a:t>
            </a:r>
            <a:endParaRPr lang="ru-RU" altLang="x-none" dirty="0">
              <a:latin typeface="Times New Roman" panose="02020603050405020304" pitchFamily="18" charset="0"/>
              <a:cs typeface="Times New Roman" panose="02020603050405020304" pitchFamily="18" charset="0"/>
            </a:endParaRPr>
          </a:p>
        </p:txBody>
      </p:sp>
      <p:pic>
        <p:nvPicPr>
          <p:cNvPr id="9219" name="Picture 5">
            <a:extLst>
              <a:ext uri="{FF2B5EF4-FFF2-40B4-BE49-F238E27FC236}">
                <a16:creationId xmlns:a16="http://schemas.microsoft.com/office/drawing/2014/main" xmlns="" id="{882B39C1-A8E2-D43F-3E85-A0B8A340AA1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r="39285"/>
          <a:stretch>
            <a:fillRect/>
          </a:stretch>
        </p:blipFill>
        <p:spPr bwMode="auto">
          <a:xfrm>
            <a:off x="6553200" y="533400"/>
            <a:ext cx="3810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D870DDD9-36D8-9562-D84D-0FA0146C01C5}"/>
              </a:ext>
            </a:extLst>
          </p:cNvPr>
          <p:cNvSpPr>
            <a:spLocks noGrp="1" noChangeArrowheads="1"/>
          </p:cNvSpPr>
          <p:nvPr>
            <p:ph idx="1"/>
          </p:nvPr>
        </p:nvSpPr>
        <p:spPr>
          <a:xfrm>
            <a:off x="2590800" y="533401"/>
            <a:ext cx="7924800" cy="5597525"/>
          </a:xfrm>
        </p:spPr>
        <p:txBody>
          <a:bodyPr/>
          <a:lstStyle/>
          <a:p>
            <a:pPr eaLnBrk="1" hangingPunct="1">
              <a:buFont typeface="Wingdings" panose="05000000000000000000" pitchFamily="2" charset="2"/>
              <a:buNone/>
            </a:pPr>
            <a:r>
              <a:rPr lang="kk-KZ" altLang="x-none" sz="3600" b="1">
                <a:latin typeface="Times New Roman" panose="02020603050405020304" pitchFamily="18" charset="0"/>
                <a:cs typeface="Times New Roman" panose="02020603050405020304" pitchFamily="18" charset="0"/>
              </a:rPr>
              <a:t>Зорлық-зомбылықтың  құрбандары –</a:t>
            </a:r>
            <a:r>
              <a:rPr lang="kk-KZ" altLang="x-none" sz="3600">
                <a:latin typeface="Times New Roman" panose="02020603050405020304" pitchFamily="18" charset="0"/>
                <a:cs typeface="Times New Roman" panose="02020603050405020304" pitchFamily="18" charset="0"/>
              </a:rPr>
              <a:t> отбасында, білім беру және қорғаншылық  мекемелерінде (физикалық,  жыныстық, психологиялық зорлық, кемсітушілік немесе қиянат жасаушылық, қамқорлықтың  болмауы, дөрекі қарым- қатынас пен қанаушылық ) жағдайға тап болған балалар. </a:t>
            </a:r>
            <a:endParaRPr lang="ru-RU" altLang="x-none"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727FEBAD-2253-9959-AA53-CF7183FAB694}"/>
              </a:ext>
            </a:extLst>
          </p:cNvPr>
          <p:cNvSpPr>
            <a:spLocks noGrp="1"/>
          </p:cNvSpPr>
          <p:nvPr>
            <p:ph type="title"/>
          </p:nvPr>
        </p:nvSpPr>
        <p:spPr>
          <a:xfrm>
            <a:off x="2590800" y="274638"/>
            <a:ext cx="7867650" cy="1143000"/>
          </a:xfrm>
        </p:spPr>
        <p:txBody>
          <a:bodyPr>
            <a:normAutofit fontScale="90000"/>
          </a:bodyPr>
          <a:lstStyle/>
          <a:p>
            <a:pPr>
              <a:defRPr/>
            </a:pPr>
            <a:r>
              <a:rPr lang="kk-KZ" b="1" dirty="0">
                <a:solidFill>
                  <a:schemeClr val="tx1"/>
                </a:solidFill>
                <a:latin typeface="Times New Roman" pitchFamily="18" charset="0"/>
                <a:cs typeface="Times New Roman" pitchFamily="18" charset="0"/>
              </a:rPr>
              <a:t>Зорлық-зомбылықтың түрлері</a:t>
            </a:r>
            <a:endParaRPr lang="ru-RU" b="1" dirty="0">
              <a:solidFill>
                <a:schemeClr val="tx1"/>
              </a:solidFill>
              <a:latin typeface="Times New Roman" pitchFamily="18" charset="0"/>
              <a:cs typeface="Times New Roman" pitchFamily="18" charset="0"/>
            </a:endParaRPr>
          </a:p>
        </p:txBody>
      </p:sp>
      <p:sp>
        <p:nvSpPr>
          <p:cNvPr id="11267" name="Прямоугольник 4">
            <a:extLst>
              <a:ext uri="{FF2B5EF4-FFF2-40B4-BE49-F238E27FC236}">
                <a16:creationId xmlns:a16="http://schemas.microsoft.com/office/drawing/2014/main" xmlns="" id="{9A8774CD-90EA-12E8-7D7D-18B5B772445A}"/>
              </a:ext>
            </a:extLst>
          </p:cNvPr>
          <p:cNvSpPr>
            <a:spLocks noChangeArrowheads="1"/>
          </p:cNvSpPr>
          <p:nvPr/>
        </p:nvSpPr>
        <p:spPr bwMode="auto">
          <a:xfrm rot="-726833">
            <a:off x="1571625" y="1589088"/>
            <a:ext cx="30924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kk-KZ" altLang="x-none" sz="3600" b="1" i="1" u="sng">
                <a:latin typeface="Times New Roman" panose="02020603050405020304" pitchFamily="18" charset="0"/>
                <a:cs typeface="Times New Roman" panose="02020603050405020304" pitchFamily="18" charset="0"/>
              </a:rPr>
              <a:t>Физикалық  </a:t>
            </a:r>
            <a:endParaRPr lang="ru-RU" altLang="x-none" sz="3600">
              <a:latin typeface="Times New Roman" panose="02020603050405020304" pitchFamily="18" charset="0"/>
              <a:cs typeface="Times New Roman" panose="02020603050405020304" pitchFamily="18" charset="0"/>
            </a:endParaRPr>
          </a:p>
        </p:txBody>
      </p:sp>
      <p:pic>
        <p:nvPicPr>
          <p:cNvPr id="11268" name="Picture 3" descr="C:\Users\Пользователь\Desktop\21912.jpg">
            <a:extLst>
              <a:ext uri="{FF2B5EF4-FFF2-40B4-BE49-F238E27FC236}">
                <a16:creationId xmlns:a16="http://schemas.microsoft.com/office/drawing/2014/main" xmlns="" id="{C4291167-0810-053E-FBB0-94FE7199E0B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4001" b="10001"/>
          <a:stretch>
            <a:fillRect/>
          </a:stretch>
        </p:blipFill>
        <p:spPr bwMode="auto">
          <a:xfrm rot="-722588">
            <a:off x="2003426" y="2322513"/>
            <a:ext cx="4035425" cy="387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5" descr="C:\Users\Пользователь\Desktop\1fc372946c0b98fb8d7f87d4c38ea83a_M.jpg">
            <a:extLst>
              <a:ext uri="{FF2B5EF4-FFF2-40B4-BE49-F238E27FC236}">
                <a16:creationId xmlns:a16="http://schemas.microsoft.com/office/drawing/2014/main" xmlns="" id="{BFE325FE-FB40-3829-1349-667135BBDE9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302148">
            <a:off x="6556375" y="2084388"/>
            <a:ext cx="38100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C841B2-9617-A8CA-75EC-3BDDE9C17DFD}"/>
              </a:ext>
            </a:extLst>
          </p:cNvPr>
          <p:cNvSpPr>
            <a:spLocks noGrp="1"/>
          </p:cNvSpPr>
          <p:nvPr>
            <p:ph type="title"/>
          </p:nvPr>
        </p:nvSpPr>
        <p:spPr/>
        <p:txBody>
          <a:bodyPr/>
          <a:lstStyle/>
          <a:p>
            <a:pPr>
              <a:defRPr/>
            </a:pPr>
            <a:r>
              <a:rPr lang="kk-KZ" sz="5000" b="1" i="1" dirty="0">
                <a:latin typeface="Times New Roman" pitchFamily="18" charset="0"/>
              </a:rPr>
              <a:t>Психологиялық</a:t>
            </a:r>
            <a:r>
              <a:rPr lang="ru-RU" sz="5000" b="1" i="1" dirty="0"/>
              <a:t> </a:t>
            </a:r>
            <a:r>
              <a:rPr lang="ru-RU" sz="5000" b="1" i="1" dirty="0" err="1">
                <a:latin typeface="Times New Roman" pitchFamily="18" charset="0"/>
                <a:cs typeface="Times New Roman" pitchFamily="18" charset="0"/>
              </a:rPr>
              <a:t>зорлық</a:t>
            </a:r>
            <a:endParaRPr lang="ru-RU" sz="5000" dirty="0">
              <a:solidFill>
                <a:schemeClr val="tx2">
                  <a:satMod val="130000"/>
                </a:schemeClr>
              </a:solidFill>
            </a:endParaRPr>
          </a:p>
        </p:txBody>
      </p:sp>
      <p:pic>
        <p:nvPicPr>
          <p:cNvPr id="13315" name="Picture 2" descr="C:\Users\Пользователь\Desktop\The_Boogie_Man_by_meppol.jpg">
            <a:extLst>
              <a:ext uri="{FF2B5EF4-FFF2-40B4-BE49-F238E27FC236}">
                <a16:creationId xmlns:a16="http://schemas.microsoft.com/office/drawing/2014/main" xmlns="" id="{328317E3-CA77-F8C9-59CC-D187A9E2D0A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048000" y="1447800"/>
            <a:ext cx="6400800" cy="50292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9DCC52-60D7-46C8-499F-9932A0A19FC6}"/>
              </a:ext>
            </a:extLst>
          </p:cNvPr>
          <p:cNvSpPr>
            <a:spLocks noGrp="1"/>
          </p:cNvSpPr>
          <p:nvPr>
            <p:ph type="title"/>
          </p:nvPr>
        </p:nvSpPr>
        <p:spPr>
          <a:xfrm>
            <a:off x="2959100" y="274638"/>
            <a:ext cx="7499350" cy="1096962"/>
          </a:xfrm>
        </p:spPr>
        <p:txBody>
          <a:bodyPr/>
          <a:lstStyle/>
          <a:p>
            <a:pPr>
              <a:defRPr/>
            </a:pPr>
            <a:r>
              <a:rPr lang="kk-KZ" b="1" i="1" u="sng" dirty="0">
                <a:solidFill>
                  <a:schemeClr val="tx2">
                    <a:satMod val="130000"/>
                  </a:schemeClr>
                </a:solidFill>
                <a:latin typeface="Times New Roman" pitchFamily="18" charset="0"/>
              </a:rPr>
              <a:t>Эмоциялық зорлық</a:t>
            </a:r>
            <a:endParaRPr lang="ru-RU" b="1" i="1" dirty="0">
              <a:solidFill>
                <a:schemeClr val="tx1"/>
              </a:solidFill>
              <a:latin typeface="Times New Roman" pitchFamily="18" charset="0"/>
              <a:cs typeface="Times New Roman" pitchFamily="18" charset="0"/>
            </a:endParaRPr>
          </a:p>
        </p:txBody>
      </p:sp>
      <p:sp>
        <p:nvSpPr>
          <p:cNvPr id="14339" name="Прямоугольник 3">
            <a:extLst>
              <a:ext uri="{FF2B5EF4-FFF2-40B4-BE49-F238E27FC236}">
                <a16:creationId xmlns:a16="http://schemas.microsoft.com/office/drawing/2014/main" xmlns="" id="{AF17E429-7C9B-E5AC-38D6-87704279FD97}"/>
              </a:ext>
            </a:extLst>
          </p:cNvPr>
          <p:cNvSpPr>
            <a:spLocks noChangeArrowheads="1"/>
          </p:cNvSpPr>
          <p:nvPr/>
        </p:nvSpPr>
        <p:spPr bwMode="auto">
          <a:xfrm>
            <a:off x="6858000" y="1747838"/>
            <a:ext cx="2616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kk-KZ" altLang="x-none" sz="3600" b="1">
                <a:latin typeface="Times New Roman" panose="02020603050405020304" pitchFamily="18" charset="0"/>
              </a:rPr>
              <a:t> </a:t>
            </a:r>
            <a:endParaRPr lang="ru-RU" altLang="x-none" sz="3600"/>
          </a:p>
        </p:txBody>
      </p:sp>
      <p:pic>
        <p:nvPicPr>
          <p:cNvPr id="14340" name="Picture 4" descr="C:\Users\Пользователь\Desktop\13474581172225.jpg">
            <a:extLst>
              <a:ext uri="{FF2B5EF4-FFF2-40B4-BE49-F238E27FC236}">
                <a16:creationId xmlns:a16="http://schemas.microsoft.com/office/drawing/2014/main" xmlns="" id="{734A00C6-E94D-468E-1E7D-173F470EFC6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1524000"/>
            <a:ext cx="6324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4759493-CDB5-A829-C5EE-39D226BC0BD6}"/>
              </a:ext>
            </a:extLst>
          </p:cNvPr>
          <p:cNvSpPr>
            <a:spLocks noGrp="1"/>
          </p:cNvSpPr>
          <p:nvPr>
            <p:ph type="title"/>
          </p:nvPr>
        </p:nvSpPr>
        <p:spPr/>
        <p:txBody>
          <a:bodyPr/>
          <a:lstStyle/>
          <a:p>
            <a:pPr>
              <a:defRPr/>
            </a:pPr>
            <a:r>
              <a:rPr lang="kk-KZ" b="1" i="1" u="sng" dirty="0">
                <a:latin typeface="Times New Roman" pitchFamily="18" charset="0"/>
                <a:cs typeface="Times New Roman" pitchFamily="18" charset="0"/>
              </a:rPr>
              <a:t>Балалар еңбегін қанау:</a:t>
            </a:r>
            <a:r>
              <a:rPr lang="kk-KZ" b="1" i="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6387" name="Объект 2">
            <a:extLst>
              <a:ext uri="{FF2B5EF4-FFF2-40B4-BE49-F238E27FC236}">
                <a16:creationId xmlns:a16="http://schemas.microsoft.com/office/drawing/2014/main" xmlns="" id="{90B225D4-58CE-0360-D8AB-FFD039BD1C12}"/>
              </a:ext>
            </a:extLst>
          </p:cNvPr>
          <p:cNvSpPr>
            <a:spLocks noGrp="1"/>
          </p:cNvSpPr>
          <p:nvPr>
            <p:ph idx="1"/>
          </p:nvPr>
        </p:nvSpPr>
        <p:spPr>
          <a:xfrm>
            <a:off x="2667000" y="1447800"/>
            <a:ext cx="7791450" cy="4800600"/>
          </a:xfrm>
        </p:spPr>
        <p:txBody>
          <a:bodyPr/>
          <a:lstStyle/>
          <a:p>
            <a:pPr eaLnBrk="1" hangingPunct="1">
              <a:lnSpc>
                <a:spcPct val="90000"/>
              </a:lnSpc>
              <a:buFont typeface="Wingdings" panose="05000000000000000000" pitchFamily="2" charset="2"/>
              <a:buNone/>
            </a:pPr>
            <a:r>
              <a:rPr lang="kk-KZ" altLang="x-none" sz="4400">
                <a:latin typeface="Times New Roman" panose="02020603050405020304" pitchFamily="18" charset="0"/>
                <a:cs typeface="Times New Roman" panose="02020603050405020304" pitchFamily="18" charset="0"/>
              </a:rPr>
              <a:t>күшпен жұмыс істету, құлдық,  қорқытып алу, қайыршылық.</a:t>
            </a:r>
          </a:p>
          <a:p>
            <a:pPr eaLnBrk="1" hangingPunct="1"/>
            <a:endParaRPr lang="ru-RU" altLang="x-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F81E15-D6D2-0601-0E98-F4F2D6AB8B25}"/>
              </a:ext>
            </a:extLst>
          </p:cNvPr>
          <p:cNvSpPr>
            <a:spLocks noGrp="1"/>
          </p:cNvSpPr>
          <p:nvPr>
            <p:ph type="title"/>
          </p:nvPr>
        </p:nvSpPr>
        <p:spPr/>
        <p:txBody>
          <a:bodyPr/>
          <a:lstStyle/>
          <a:p>
            <a:pPr>
              <a:defRPr/>
            </a:pPr>
            <a:r>
              <a:rPr lang="kk-KZ" b="1" i="1" u="sng" dirty="0">
                <a:solidFill>
                  <a:schemeClr val="tx2">
                    <a:satMod val="130000"/>
                  </a:schemeClr>
                </a:solidFill>
                <a:latin typeface="Times New Roman" pitchFamily="18" charset="0"/>
              </a:rPr>
              <a:t>Жыныстық  зорлық</a:t>
            </a:r>
            <a:r>
              <a:rPr lang="ru-RU" dirty="0">
                <a:solidFill>
                  <a:schemeClr val="tx2">
                    <a:satMod val="130000"/>
                  </a:schemeClr>
                </a:solidFill>
              </a:rPr>
              <a:t>:</a:t>
            </a:r>
          </a:p>
        </p:txBody>
      </p:sp>
      <p:sp>
        <p:nvSpPr>
          <p:cNvPr id="12291" name="Объект 3">
            <a:extLst>
              <a:ext uri="{FF2B5EF4-FFF2-40B4-BE49-F238E27FC236}">
                <a16:creationId xmlns:a16="http://schemas.microsoft.com/office/drawing/2014/main" xmlns="" id="{D42FAE87-9CF0-CA08-BC89-269711979CE0}"/>
              </a:ext>
            </a:extLst>
          </p:cNvPr>
          <p:cNvSpPr>
            <a:spLocks noGrp="1"/>
          </p:cNvSpPr>
          <p:nvPr>
            <p:ph idx="1"/>
          </p:nvPr>
        </p:nvSpPr>
        <p:spPr/>
        <p:txBody>
          <a:bodyPr/>
          <a:lstStyle/>
          <a:p>
            <a:pPr marL="80963" indent="0">
              <a:buNone/>
            </a:pPr>
            <a:r>
              <a:rPr lang="kk-KZ" altLang="x-none">
                <a:latin typeface="Times New Roman" panose="02020603050405020304" pitchFamily="18" charset="0"/>
              </a:rPr>
              <a:t>Күшпен, қорқыту немесе</a:t>
            </a:r>
            <a:r>
              <a:rPr lang="kk-KZ" altLang="x-none" b="1">
                <a:latin typeface="Times New Roman" panose="02020603050405020304" pitchFamily="18" charset="0"/>
              </a:rPr>
              <a:t> </a:t>
            </a:r>
            <a:r>
              <a:rPr lang="kk-KZ" altLang="x-none">
                <a:latin typeface="Times New Roman" panose="02020603050405020304" pitchFamily="18" charset="0"/>
              </a:rPr>
              <a:t>бопсалау арқылы жыныстық қатынасқа  көндіру, зорлау; жыныстық қатынастағы әрекет арқылы жәбірленушінің денсаулығына қиянат жасау және т.б. </a:t>
            </a:r>
          </a:p>
          <a:p>
            <a:pPr marL="80963" indent="0">
              <a:buNone/>
            </a:pPr>
            <a:endParaRPr lang="ru-RU" altLang="x-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4B565265-2008-F3A6-E622-E6634BF082FA}"/>
              </a:ext>
            </a:extLst>
          </p:cNvPr>
          <p:cNvSpPr>
            <a:spLocks noGrp="1"/>
          </p:cNvSpPr>
          <p:nvPr>
            <p:ph type="title"/>
          </p:nvPr>
        </p:nvSpPr>
        <p:spPr/>
        <p:txBody>
          <a:bodyPr/>
          <a:lstStyle/>
          <a:p>
            <a:pPr>
              <a:defRPr/>
            </a:pPr>
            <a:r>
              <a:rPr lang="kk-KZ" b="1" i="1" u="sng" dirty="0">
                <a:solidFill>
                  <a:schemeClr val="tx1"/>
                </a:solidFill>
                <a:latin typeface="Times New Roman" pitchFamily="18" charset="0"/>
                <a:cs typeface="Times New Roman" pitchFamily="18" charset="0"/>
              </a:rPr>
              <a:t>Экономикалық зорлық</a:t>
            </a:r>
            <a:endParaRPr lang="ru-RU" dirty="0">
              <a:solidFill>
                <a:schemeClr val="tx1"/>
              </a:solidFill>
              <a:latin typeface="Times New Roman" pitchFamily="18" charset="0"/>
              <a:cs typeface="Times New Roman" pitchFamily="18" charset="0"/>
            </a:endParaRPr>
          </a:p>
        </p:txBody>
      </p:sp>
      <p:sp>
        <p:nvSpPr>
          <p:cNvPr id="15363" name="Объект 3">
            <a:extLst>
              <a:ext uri="{FF2B5EF4-FFF2-40B4-BE49-F238E27FC236}">
                <a16:creationId xmlns:a16="http://schemas.microsoft.com/office/drawing/2014/main" xmlns="" id="{C732AB36-01A0-C1CF-5D48-4EA84F928413}"/>
              </a:ext>
            </a:extLst>
          </p:cNvPr>
          <p:cNvSpPr>
            <a:spLocks noGrp="1"/>
          </p:cNvSpPr>
          <p:nvPr>
            <p:ph idx="1"/>
          </p:nvPr>
        </p:nvSpPr>
        <p:spPr>
          <a:xfrm>
            <a:off x="2514600" y="1447800"/>
            <a:ext cx="7943850" cy="4800600"/>
          </a:xfrm>
        </p:spPr>
        <p:txBody>
          <a:bodyPr/>
          <a:lstStyle/>
          <a:p>
            <a:pPr eaLnBrk="1" hangingPunct="1">
              <a:lnSpc>
                <a:spcPct val="90000"/>
              </a:lnSpc>
              <a:buFont typeface="Wingdings" panose="05000000000000000000" pitchFamily="2" charset="2"/>
              <a:buNone/>
            </a:pPr>
            <a:r>
              <a:rPr lang="kk-KZ" altLang="x-none" sz="4000">
                <a:latin typeface="Times New Roman" panose="02020603050405020304" pitchFamily="18" charset="0"/>
                <a:cs typeface="Times New Roman" panose="02020603050405020304" pitchFamily="18" charset="0"/>
              </a:rPr>
              <a:t>Балаларды  қамтамасыз етуден бас тарту;  табысты;  отбасылық  қаражатты оң- солды жұмсау, көптеген  қаражаттық  шешімдерді өз бетімен қабылдау ( азық – түлік  алуда  балалардың қажеттіліктері есептелмейді). </a:t>
            </a:r>
            <a:r>
              <a:rPr lang="kk-KZ" altLang="x-none" sz="4000" u="sng">
                <a:latin typeface="Times New Roman" panose="02020603050405020304" pitchFamily="18" charset="0"/>
                <a:cs typeface="Times New Roman" panose="02020603050405020304" pitchFamily="18" charset="0"/>
              </a:rPr>
              <a:t>    </a:t>
            </a:r>
          </a:p>
          <a:p>
            <a:pPr eaLnBrk="1" hangingPunct="1"/>
            <a:endParaRPr lang="ru-RU" altLang="x-none"/>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290</Words>
  <Application>Microsoft Office PowerPoint</Application>
  <PresentationFormat>Произвольный</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Зорлық-зомбылықтың түрлері</vt:lpstr>
      <vt:lpstr>Психологиялық зорлық</vt:lpstr>
      <vt:lpstr>Эмоциялық зорлық</vt:lpstr>
      <vt:lpstr>Балалар еңбегін қанау:   </vt:lpstr>
      <vt:lpstr>Жыныстық  зорлық:</vt:lpstr>
      <vt:lpstr>Экономикалық зорлық</vt:lpstr>
      <vt:lpstr>Слайд 10</vt:lpstr>
      <vt:lpstr>Слайд 11</vt:lpstr>
      <vt:lpstr>Слайд 12</vt:lpstr>
      <vt:lpstr>Ұсыныстар:</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uilraioo4</dc:creator>
  <cp:lastModifiedBy>Асылан</cp:lastModifiedBy>
  <cp:revision>2</cp:revision>
  <dcterms:created xsi:type="dcterms:W3CDTF">2022-11-16T12:17:23Z</dcterms:created>
  <dcterms:modified xsi:type="dcterms:W3CDTF">2009-12-16T19:42:29Z</dcterms:modified>
</cp:coreProperties>
</file>