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1;&#1080;&#1089;&#1090;%20Microsoft%20Office%20Excel%20(2)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1;&#1080;&#1089;&#1090;%20Microsoft%20Office%20Excel%20(2)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1;&#1080;&#1089;&#1090;%20Microsoft%20Office%20Excel%20(2)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1;&#1080;&#1089;&#1090;%20Microsoft%20Office%20Excel%20(2)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1;&#1080;&#1089;&#1090;%20Microsoft%20Office%20Excel%20(2)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0;&#1077;&#1088;&#1085;-&#1080;&#1077;&#1088;&#1072;&#1089;&#1077;&#1082;&#1090;%20&#1090;&#1077;&#1089;&#1090;&#1110;%20&#1179;&#1086;&#1088;&#1090;&#1099;&#1085;&#1099;&#1076;&#1099;&#1089;&#1099;%20(version%20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89;&#1099;&#1083;&#1072;&#1085;\Application%20Data\Microsoft\Excel\&#1050;&#1077;&#1088;&#1085;-&#1080;&#1077;&#1088;&#1072;&#1089;&#1077;&#1082;&#1090;%20&#1090;&#1077;&#1089;&#1090;&#1110;%20&#1179;&#1086;&#1088;&#1090;&#1099;&#1085;&#1099;&#1076;&#1099;&#1089;&#1099;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Лист1!$A$45:$B$45</c:f>
              <c:strCache>
                <c:ptCount val="1"/>
                <c:pt idx="0">
                  <c:v>Аянат оқушының өзін-өзі ұстауы, орнықтылығы калыпты</c:v>
                </c:pt>
              </c:strCache>
            </c:strRef>
          </c:tx>
          <c:val>
            <c:numRef>
              <c:f>Лист1!$C$45:$H$45</c:f>
              <c:numCache>
                <c:formatCode>General</c:formatCode>
                <c:ptCount val="6"/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Лист1!$A$46:$B$46</c:f>
              <c:strCache>
                <c:ptCount val="1"/>
                <c:pt idx="0">
                  <c:v>Оразбек оқушының өзін-өзі ұстауы, орнықтылығы калыпты</c:v>
                </c:pt>
              </c:strCache>
            </c:strRef>
          </c:tx>
          <c:val>
            <c:numRef>
              <c:f>Лист1!$C$46:$H$46</c:f>
              <c:numCache>
                <c:formatCode>General</c:formatCode>
                <c:ptCount val="6"/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Лист1!$A$47:$B$47</c:f>
              <c:strCache>
                <c:ptCount val="1"/>
                <c:pt idx="0">
                  <c:v>Еркеназ оқушының өзін-өзі ұстауы, орнықтылығы калыпты</c:v>
                </c:pt>
              </c:strCache>
            </c:strRef>
          </c:tx>
          <c:val>
            <c:numRef>
              <c:f>Лист1!$C$47:$H$47</c:f>
              <c:numCache>
                <c:formatCode>General</c:formatCode>
                <c:ptCount val="6"/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Лист1!$A$48:$B$48</c:f>
              <c:strCache>
                <c:ptCount val="1"/>
                <c:pt idx="0">
                  <c:v>Рауан оқушының өзін-өзі ұстауы, орнықтылығы калыпты</c:v>
                </c:pt>
              </c:strCache>
            </c:strRef>
          </c:tx>
          <c:val>
            <c:numRef>
              <c:f>Лист1!$C$48:$H$48</c:f>
              <c:numCache>
                <c:formatCode>General</c:formatCode>
                <c:ptCount val="6"/>
                <c:pt idx="5">
                  <c:v>10</c:v>
                </c:pt>
              </c:numCache>
            </c:numRef>
          </c:val>
        </c:ser>
        <c:shape val="cone"/>
        <c:axId val="137824128"/>
        <c:axId val="139366400"/>
        <c:axId val="0"/>
      </c:bar3DChart>
      <c:catAx>
        <c:axId val="137824128"/>
        <c:scaling>
          <c:orientation val="minMax"/>
        </c:scaling>
        <c:axPos val="b"/>
        <c:tickLblPos val="nextTo"/>
        <c:crossAx val="139366400"/>
        <c:crosses val="autoZero"/>
        <c:auto val="1"/>
        <c:lblAlgn val="ctr"/>
        <c:lblOffset val="100"/>
      </c:catAx>
      <c:valAx>
        <c:axId val="139366400"/>
        <c:scaling>
          <c:orientation val="minMax"/>
        </c:scaling>
        <c:axPos val="l"/>
        <c:majorGridlines/>
        <c:numFmt formatCode="General" sourceLinked="1"/>
        <c:tickLblPos val="nextTo"/>
        <c:crossAx val="1378241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Лист1!$A$65:$D$65</c:f>
              <c:strCache>
                <c:ptCount val="1"/>
                <c:pt idx="0">
                  <c:v>Аянат жеміс ағаштары оқушының отбасындағы қолдау жеткілікті</c:v>
                </c:pt>
              </c:strCache>
            </c:strRef>
          </c:tx>
          <c:val>
            <c:numRef>
              <c:f>Лист1!$E$65:$I$65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Лист1!$A$66:$D$66</c:f>
              <c:strCache>
                <c:ptCount val="1"/>
                <c:pt idx="0">
                  <c:v>Оразбек жеміс ағаштары оқушының отбасындағы қолдау жеткілікті</c:v>
                </c:pt>
              </c:strCache>
            </c:strRef>
          </c:tx>
          <c:val>
            <c:numRef>
              <c:f>Лист1!$E$66:$I$66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Лист1!$A$67:$D$67</c:f>
              <c:strCache>
                <c:ptCount val="1"/>
                <c:pt idx="0">
                  <c:v>Еркеназ жеміс ағаштары оқушының отбасындағы қолдау жеткілікті</c:v>
                </c:pt>
              </c:strCache>
            </c:strRef>
          </c:tx>
          <c:val>
            <c:numRef>
              <c:f>Лист1!$E$67:$I$67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Лист1!$A$68:$D$68</c:f>
              <c:strCache>
                <c:ptCount val="1"/>
                <c:pt idx="0">
                  <c:v>Рауан жеміс ағаштары оқушының отбасындағы қолдау жеткілікті</c:v>
                </c:pt>
              </c:strCache>
            </c:strRef>
          </c:tx>
          <c:val>
            <c:numRef>
              <c:f>Лист1!$E$68:$I$68</c:f>
              <c:numCache>
                <c:formatCode>General</c:formatCode>
                <c:ptCount val="5"/>
                <c:pt idx="4">
                  <c:v>1</c:v>
                </c:pt>
              </c:numCache>
            </c:numRef>
          </c:val>
        </c:ser>
        <c:shape val="cone"/>
        <c:axId val="137867264"/>
        <c:axId val="137868800"/>
        <c:axId val="0"/>
      </c:bar3DChart>
      <c:catAx>
        <c:axId val="137867264"/>
        <c:scaling>
          <c:orientation val="minMax"/>
        </c:scaling>
        <c:axPos val="b"/>
        <c:tickLblPos val="nextTo"/>
        <c:crossAx val="137868800"/>
        <c:crosses val="autoZero"/>
        <c:auto val="1"/>
        <c:lblAlgn val="ctr"/>
        <c:lblOffset val="100"/>
      </c:catAx>
      <c:valAx>
        <c:axId val="137868800"/>
        <c:scaling>
          <c:orientation val="minMax"/>
        </c:scaling>
        <c:axPos val="l"/>
        <c:majorGridlines/>
        <c:numFmt formatCode="General" sourceLinked="1"/>
        <c:tickLblPos val="nextTo"/>
        <c:crossAx val="137867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606517935258097E-2"/>
          <c:y val="7.407407407407407E-2"/>
          <c:w val="0.75645603674540685"/>
          <c:h val="0.68038568095654706"/>
        </c:manualLayout>
      </c:layout>
      <c:barChart>
        <c:barDir val="col"/>
        <c:grouping val="clustered"/>
        <c:ser>
          <c:idx val="0"/>
          <c:order val="0"/>
          <c:cat>
            <c:multiLvlStrRef>
              <c:f>Лист1!$A$2:$B$5</c:f>
              <c:multiLvlStrCache>
                <c:ptCount val="4"/>
                <c:lvl>
                  <c:pt idx="0">
                    <c:v>тұл б</c:v>
                  </c:pt>
                  <c:pt idx="1">
                    <c:v>тұл б</c:v>
                  </c:pt>
                  <c:pt idx="2">
                    <c:v>тұл б</c:v>
                  </c:pt>
                  <c:pt idx="3">
                    <c:v>тұл б</c:v>
                  </c:pt>
                </c:lvl>
                <c:lvl>
                  <c:pt idx="0">
                    <c:v>Аянат</c:v>
                  </c:pt>
                  <c:pt idx="1">
                    <c:v>Оразбек</c:v>
                  </c:pt>
                  <c:pt idx="2">
                    <c:v>Еркеназ</c:v>
                  </c:pt>
                  <c:pt idx="3">
                    <c:v>Рауан</c:v>
                  </c:pt>
                </c:lvl>
              </c:multiLvlStrCache>
            </c:multiLvl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16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</c:ser>
        <c:axId val="139335552"/>
        <c:axId val="139337088"/>
      </c:barChart>
      <c:catAx>
        <c:axId val="139335552"/>
        <c:scaling>
          <c:orientation val="minMax"/>
        </c:scaling>
        <c:axPos val="b"/>
        <c:tickLblPos val="nextTo"/>
        <c:crossAx val="139337088"/>
        <c:crosses val="autoZero"/>
        <c:auto val="1"/>
        <c:lblAlgn val="ctr"/>
        <c:lblOffset val="100"/>
      </c:catAx>
      <c:valAx>
        <c:axId val="139337088"/>
        <c:scaling>
          <c:orientation val="minMax"/>
        </c:scaling>
        <c:axPos val="l"/>
        <c:majorGridlines/>
        <c:numFmt formatCode="General" sourceLinked="1"/>
        <c:tickLblPos val="nextTo"/>
        <c:crossAx val="139335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multiLvlStrRef>
              <c:f>Лист1!$A$29:$B$32</c:f>
              <c:multiLvlStrCache>
                <c:ptCount val="4"/>
                <c:lvl>
                  <c:pt idx="0">
                    <c:v>өзін б</c:v>
                  </c:pt>
                  <c:pt idx="1">
                    <c:v>өзін б</c:v>
                  </c:pt>
                  <c:pt idx="2">
                    <c:v>өзін б</c:v>
                  </c:pt>
                  <c:pt idx="3">
                    <c:v>өзін б</c:v>
                  </c:pt>
                </c:lvl>
                <c:lvl>
                  <c:pt idx="0">
                    <c:v>Аянат</c:v>
                  </c:pt>
                  <c:pt idx="1">
                    <c:v>Оразбек</c:v>
                  </c:pt>
                  <c:pt idx="2">
                    <c:v>Еркеназ</c:v>
                  </c:pt>
                  <c:pt idx="3">
                    <c:v>Рауан</c:v>
                  </c:pt>
                </c:lvl>
              </c:multiLvlStrCache>
            </c:multiLvlStrRef>
          </c:cat>
          <c:val>
            <c:numRef>
              <c:f>Лист1!$C$29:$C$32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11</c:v>
                </c:pt>
                <c:pt idx="3">
                  <c:v>15</c:v>
                </c:pt>
              </c:numCache>
            </c:numRef>
          </c:val>
        </c:ser>
        <c:axId val="140200576"/>
        <c:axId val="140210560"/>
      </c:barChart>
      <c:catAx>
        <c:axId val="140200576"/>
        <c:scaling>
          <c:orientation val="minMax"/>
        </c:scaling>
        <c:axPos val="b"/>
        <c:tickLblPos val="nextTo"/>
        <c:crossAx val="140210560"/>
        <c:crosses val="autoZero"/>
        <c:auto val="1"/>
        <c:lblAlgn val="ctr"/>
        <c:lblOffset val="100"/>
      </c:catAx>
      <c:valAx>
        <c:axId val="140210560"/>
        <c:scaling>
          <c:orientation val="minMax"/>
        </c:scaling>
        <c:axPos val="l"/>
        <c:majorGridlines/>
        <c:numFmt formatCode="General" sourceLinked="1"/>
        <c:tickLblPos val="nextTo"/>
        <c:crossAx val="1402005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Лист1!$A$38:$B$41</c:f>
              <c:multiLvlStrCache>
                <c:ptCount val="4"/>
                <c:lvl>
                  <c:pt idx="0">
                    <c:v>оқумен б</c:v>
                  </c:pt>
                  <c:pt idx="1">
                    <c:v>оқумен б</c:v>
                  </c:pt>
                  <c:pt idx="2">
                    <c:v>оқумен б</c:v>
                  </c:pt>
                  <c:pt idx="3">
                    <c:v>оқумен б</c:v>
                  </c:pt>
                </c:lvl>
                <c:lvl>
                  <c:pt idx="0">
                    <c:v>Аянат</c:v>
                  </c:pt>
                  <c:pt idx="1">
                    <c:v>Оразбек</c:v>
                  </c:pt>
                  <c:pt idx="2">
                    <c:v>Еркеназ</c:v>
                  </c:pt>
                  <c:pt idx="3">
                    <c:v>Рауан</c:v>
                  </c:pt>
                </c:lvl>
              </c:multiLvlStrCache>
            </c:multiLvlStrRef>
          </c:cat>
          <c:val>
            <c:numRef>
              <c:f>Лист1!$C$38:$C$41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hape val="cone"/>
        <c:axId val="140238848"/>
        <c:axId val="140240384"/>
        <c:axId val="0"/>
      </c:bar3DChart>
      <c:catAx>
        <c:axId val="140238848"/>
        <c:scaling>
          <c:orientation val="minMax"/>
        </c:scaling>
        <c:axPos val="b"/>
        <c:tickLblPos val="nextTo"/>
        <c:crossAx val="140240384"/>
        <c:crosses val="autoZero"/>
        <c:auto val="1"/>
        <c:lblAlgn val="ctr"/>
        <c:lblOffset val="100"/>
      </c:catAx>
      <c:valAx>
        <c:axId val="140240384"/>
        <c:scaling>
          <c:orientation val="minMax"/>
        </c:scaling>
        <c:axPos val="l"/>
        <c:majorGridlines/>
        <c:numFmt formatCode="General" sourceLinked="1"/>
        <c:tickLblPos val="nextTo"/>
        <c:crossAx val="1402388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multiLvlStrRef>
              <c:f>Лист3!$A$381:$C$387</c:f>
              <c:multiLvlStrCache>
                <c:ptCount val="4"/>
                <c:lvl>
                  <c:pt idx="0">
                    <c:v>қызығ,ушылықпен к/і</c:v>
                  </c:pt>
                  <c:pt idx="1">
                    <c:v>қызығ,ушылықпен к/і</c:v>
                  </c:pt>
                  <c:pt idx="2">
                    <c:v>қызығ,ушылықпен к/і</c:v>
                  </c:pt>
                  <c:pt idx="3">
                    <c:v>қызығ,ушылықпен к/і</c:v>
                  </c:pt>
                </c:lvl>
                <c:lvl>
                  <c:pt idx="0">
                    <c:v>Аянат</c:v>
                  </c:pt>
                  <c:pt idx="1">
                    <c:v>Еркеназ</c:v>
                  </c:pt>
                  <c:pt idx="2">
                    <c:v>Оразбек</c:v>
                  </c:pt>
                  <c:pt idx="3">
                    <c:v>Рауан</c:v>
                  </c:pt>
                </c:lvl>
              </c:multiLvlStrCache>
            </c:multiLvlStrRef>
          </c:cat>
          <c:val>
            <c:numRef>
              <c:f>Лист3!$D$381:$D$387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cat>
            <c:multiLvlStrRef>
              <c:f>Лист3!$A$381:$C$387</c:f>
              <c:multiLvlStrCache>
                <c:ptCount val="4"/>
                <c:lvl>
                  <c:pt idx="0">
                    <c:v>қызығ,ушылықпен к/і</c:v>
                  </c:pt>
                  <c:pt idx="1">
                    <c:v>қызығ,ушылықпен к/і</c:v>
                  </c:pt>
                  <c:pt idx="2">
                    <c:v>қызығ,ушылықпен к/і</c:v>
                  </c:pt>
                  <c:pt idx="3">
                    <c:v>қызығ,ушылықпен к/і</c:v>
                  </c:pt>
                </c:lvl>
                <c:lvl>
                  <c:pt idx="0">
                    <c:v>Аянат</c:v>
                  </c:pt>
                  <c:pt idx="1">
                    <c:v>Еркеназ</c:v>
                  </c:pt>
                  <c:pt idx="2">
                    <c:v>Оразбек</c:v>
                  </c:pt>
                  <c:pt idx="3">
                    <c:v>Рауан</c:v>
                  </c:pt>
                </c:lvl>
              </c:multiLvlStrCache>
            </c:multiLvlStrRef>
          </c:cat>
          <c:val>
            <c:numRef>
              <c:f>Лист3!$E$381:$E$387</c:f>
              <c:numCache>
                <c:formatCode>General</c:formatCode>
                <c:ptCount val="7"/>
                <c:pt idx="0">
                  <c:v>23</c:v>
                </c:pt>
                <c:pt idx="1">
                  <c:v>20</c:v>
                </c:pt>
                <c:pt idx="2">
                  <c:v>18</c:v>
                </c:pt>
                <c:pt idx="3">
                  <c:v>17</c:v>
                </c:pt>
              </c:numCache>
            </c:numRef>
          </c:val>
        </c:ser>
        <c:axId val="146991360"/>
        <c:axId val="140578816"/>
      </c:barChart>
      <c:catAx>
        <c:axId val="146991360"/>
        <c:scaling>
          <c:orientation val="minMax"/>
        </c:scaling>
        <c:axPos val="b"/>
        <c:numFmt formatCode="General" sourceLinked="1"/>
        <c:tickLblPos val="nextTo"/>
        <c:crossAx val="140578816"/>
        <c:crosses val="autoZero"/>
        <c:auto val="1"/>
        <c:lblAlgn val="ctr"/>
        <c:lblOffset val="100"/>
      </c:catAx>
      <c:valAx>
        <c:axId val="140578816"/>
        <c:scaling>
          <c:orientation val="minMax"/>
        </c:scaling>
        <c:axPos val="l"/>
        <c:majorGridlines/>
        <c:numFmt formatCode="General" sourceLinked="1"/>
        <c:tickLblPos val="nextTo"/>
        <c:crossAx val="1469913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cat>
            <c:multiLvlStrRef>
              <c:f>Лист3!$A$352:$C$359</c:f>
              <c:multiLvlStrCache>
                <c:ptCount val="5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Еркеназ</c:v>
                  </c:pt>
                  <c:pt idx="2">
                    <c:v>Аянат</c:v>
                  </c:pt>
                  <c:pt idx="3">
                    <c:v>Ораз</c:v>
                  </c:pt>
                  <c:pt idx="4">
                    <c:v>Рауан</c:v>
                  </c:pt>
                </c:lvl>
              </c:multiLvlStrCache>
            </c:multiLvlStrRef>
          </c:cat>
          <c:val>
            <c:numRef>
              <c:f>Лист3!$D$352:$D$359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cat>
            <c:multiLvlStrRef>
              <c:f>Лист3!$A$352:$C$359</c:f>
              <c:multiLvlStrCache>
                <c:ptCount val="5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Еркеназ</c:v>
                  </c:pt>
                  <c:pt idx="2">
                    <c:v>Аянат</c:v>
                  </c:pt>
                  <c:pt idx="3">
                    <c:v>Ораз</c:v>
                  </c:pt>
                  <c:pt idx="4">
                    <c:v>Рауан</c:v>
                  </c:pt>
                </c:lvl>
              </c:multiLvlStrCache>
            </c:multiLvlStrRef>
          </c:cat>
          <c:val>
            <c:numRef>
              <c:f>Лист3!$E$352:$E$359</c:f>
              <c:numCache>
                <c:formatCode>General</c:formatCode>
                <c:ptCount val="8"/>
                <c:pt idx="0">
                  <c:v>0</c:v>
                </c:pt>
              </c:numCache>
            </c:numRef>
          </c:val>
        </c:ser>
        <c:ser>
          <c:idx val="2"/>
          <c:order val="2"/>
          <c:cat>
            <c:multiLvlStrRef>
              <c:f>Лист3!$A$352:$C$359</c:f>
              <c:multiLvlStrCache>
                <c:ptCount val="5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Еркеназ</c:v>
                  </c:pt>
                  <c:pt idx="2">
                    <c:v>Аянат</c:v>
                  </c:pt>
                  <c:pt idx="3">
                    <c:v>Ораз</c:v>
                  </c:pt>
                  <c:pt idx="4">
                    <c:v>Рауан</c:v>
                  </c:pt>
                </c:lvl>
              </c:multiLvlStrCache>
            </c:multiLvlStrRef>
          </c:cat>
          <c:val>
            <c:numRef>
              <c:f>Лист3!$F$352:$F$359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cat>
            <c:multiLvlStrRef>
              <c:f>Лист3!$A$352:$C$359</c:f>
              <c:multiLvlStrCache>
                <c:ptCount val="5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Еркеназ</c:v>
                  </c:pt>
                  <c:pt idx="2">
                    <c:v>Аянат</c:v>
                  </c:pt>
                  <c:pt idx="3">
                    <c:v>Ораз</c:v>
                  </c:pt>
                  <c:pt idx="4">
                    <c:v>Рауан</c:v>
                  </c:pt>
                </c:lvl>
              </c:multiLvlStrCache>
            </c:multiLvlStrRef>
          </c:cat>
          <c:val>
            <c:numRef>
              <c:f>Лист3!$G$352:$G$359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cat>
            <c:multiLvlStrRef>
              <c:f>Лист3!$A$352:$C$359</c:f>
              <c:multiLvlStrCache>
                <c:ptCount val="5"/>
                <c:lvl>
                  <c:pt idx="0">
                    <c:v>әдістемесі қорытындысы</c:v>
                  </c:pt>
                  <c:pt idx="1">
                    <c:v>оқушының мектепкебейімделуі жақсы деңгейде</c:v>
                  </c:pt>
                  <c:pt idx="2">
                    <c:v>оқушының мектепкебейімделуі жақсы деңгейде</c:v>
                  </c:pt>
                  <c:pt idx="3">
                    <c:v>оқушының мектепкебейімделуі жақсы деңгейде</c:v>
                  </c:pt>
                  <c:pt idx="4">
                    <c:v>оқушының мектепкебейімделуі жақсы деңгейде</c:v>
                  </c:pt>
                </c:lvl>
                <c:lvl>
                  <c:pt idx="0">
                    <c:v>"Менің сыныбым "</c:v>
                  </c:pt>
                  <c:pt idx="1">
                    <c:v>Еркеназ</c:v>
                  </c:pt>
                  <c:pt idx="2">
                    <c:v>Аянат</c:v>
                  </c:pt>
                  <c:pt idx="3">
                    <c:v>Ораз</c:v>
                  </c:pt>
                  <c:pt idx="4">
                    <c:v>Рауан</c:v>
                  </c:pt>
                </c:lvl>
              </c:multiLvlStrCache>
            </c:multiLvlStrRef>
          </c:cat>
          <c:val>
            <c:numRef>
              <c:f>Лист3!$H$352:$H$359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hape val="cone"/>
        <c:axId val="140594176"/>
        <c:axId val="140604160"/>
        <c:axId val="0"/>
      </c:bar3DChart>
      <c:catAx>
        <c:axId val="140594176"/>
        <c:scaling>
          <c:orientation val="minMax"/>
        </c:scaling>
        <c:axPos val="b"/>
        <c:numFmt formatCode="General" sourceLinked="1"/>
        <c:tickLblPos val="nextTo"/>
        <c:crossAx val="140604160"/>
        <c:crosses val="autoZero"/>
        <c:auto val="1"/>
        <c:lblAlgn val="ctr"/>
        <c:lblOffset val="100"/>
      </c:catAx>
      <c:valAx>
        <c:axId val="140604160"/>
        <c:scaling>
          <c:orientation val="minMax"/>
        </c:scaling>
        <c:axPos val="l"/>
        <c:majorGridlines/>
        <c:numFmt formatCode="General" sourceLinked="1"/>
        <c:tickLblPos val="nextTo"/>
        <c:crossAx val="1405941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chart" Target="../charts/char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2133600"/>
            <a:ext cx="695735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5-сынып оқушыларының</a:t>
            </a:r>
          </a:p>
          <a:p>
            <a:pPr algn="ctr">
              <a:defRPr/>
            </a:pPr>
            <a:r>
              <a:rPr lang="kk-KZ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бейімделуі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500042"/>
            <a:ext cx="2335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Қарасу негізгі мектебі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6143644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2023-2024 оқу жылы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838200"/>
            <a:ext cx="33395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04800" y="2286000"/>
            <a:ext cx="82629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0000FF"/>
                </a:solidFill>
              </a:rPr>
              <a:t>1.Оқу мотивациясының тұрақтылығын қалыптастыру</a:t>
            </a:r>
            <a:endParaRPr lang="ru-RU" b="1">
              <a:solidFill>
                <a:srgbClr val="0000FF"/>
              </a:solidFill>
            </a:endParaRPr>
          </a:p>
          <a:p>
            <a:endParaRPr lang="kk-KZ" b="1">
              <a:solidFill>
                <a:srgbClr val="0000FF"/>
              </a:solidFill>
            </a:endParaRPr>
          </a:p>
          <a:p>
            <a:endParaRPr lang="kk-KZ" b="1">
              <a:solidFill>
                <a:srgbClr val="0000FF"/>
              </a:solidFill>
            </a:endParaRPr>
          </a:p>
          <a:p>
            <a:r>
              <a:rPr lang="kk-KZ" b="1">
                <a:solidFill>
                  <a:srgbClr val="0000FF"/>
                </a:solidFill>
              </a:rPr>
              <a:t>2.Балаларда  жағымды” Мен” концепциясын, өз-өзін сенімді ұстау </a:t>
            </a:r>
          </a:p>
          <a:p>
            <a:r>
              <a:rPr lang="kk-KZ" b="1">
                <a:solidFill>
                  <a:srgbClr val="0000FF"/>
                </a:solidFill>
              </a:rPr>
              <a:t>дағдысын қалыптастыру және  үрей қорқыныш сезімдерін төмендету</a:t>
            </a:r>
          </a:p>
          <a:p>
            <a:endParaRPr lang="kk-KZ" b="1">
              <a:solidFill>
                <a:srgbClr val="0000FF"/>
              </a:solidFill>
            </a:endParaRPr>
          </a:p>
          <a:p>
            <a:endParaRPr lang="kk-KZ" b="1">
              <a:solidFill>
                <a:srgbClr val="0000FF"/>
              </a:solidFill>
            </a:endParaRPr>
          </a:p>
          <a:p>
            <a:r>
              <a:rPr lang="kk-KZ" b="1">
                <a:solidFill>
                  <a:srgbClr val="0000FF"/>
                </a:solidFill>
              </a:rPr>
              <a:t>3.Тұлғааралық қарым-қатынас дағдыларын қалыптастару.</a:t>
            </a:r>
          </a:p>
          <a:p>
            <a:endParaRPr lang="ru-RU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E:\_\WhatsApp Image 2023-11-09 at 14.20.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3505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E:\_\WhatsApp Image 2023-11-09 at 14.20.4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33400"/>
            <a:ext cx="47244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E:\_\WhatsApp Image 2023-11-09 at 14.20.4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0"/>
            <a:ext cx="3352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533400" y="228600"/>
            <a:ext cx="796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Оқушының психологиялық жеке даму картасы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304800"/>
            <a:ext cx="71628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Оқушылармен жүргізілген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зерттеу</a:t>
            </a: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жұмыстары</a:t>
            </a:r>
            <a:endParaRPr lang="ru-RU" sz="32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3" name="Line 16"/>
          <p:cNvSpPr>
            <a:spLocks noChangeShapeType="1"/>
          </p:cNvSpPr>
          <p:nvPr/>
        </p:nvSpPr>
        <p:spPr bwMode="auto">
          <a:xfrm flipH="1">
            <a:off x="1066800" y="1295400"/>
            <a:ext cx="2971800" cy="1752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17"/>
          <p:cNvSpPr>
            <a:spLocks noChangeShapeType="1"/>
          </p:cNvSpPr>
          <p:nvPr/>
        </p:nvSpPr>
        <p:spPr bwMode="auto">
          <a:xfrm flipH="1">
            <a:off x="1752600" y="1295400"/>
            <a:ext cx="2286000" cy="2971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18"/>
          <p:cNvSpPr>
            <a:spLocks noChangeShapeType="1"/>
          </p:cNvSpPr>
          <p:nvPr/>
        </p:nvSpPr>
        <p:spPr bwMode="auto">
          <a:xfrm flipH="1">
            <a:off x="3733800" y="1295400"/>
            <a:ext cx="304800" cy="3657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19"/>
          <p:cNvSpPr>
            <a:spLocks noChangeShapeType="1"/>
          </p:cNvSpPr>
          <p:nvPr/>
        </p:nvSpPr>
        <p:spPr bwMode="auto">
          <a:xfrm>
            <a:off x="4038600" y="1371600"/>
            <a:ext cx="2667000" cy="1981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Line 20"/>
          <p:cNvSpPr>
            <a:spLocks noChangeShapeType="1"/>
          </p:cNvSpPr>
          <p:nvPr/>
        </p:nvSpPr>
        <p:spPr bwMode="auto">
          <a:xfrm>
            <a:off x="4038600" y="1447800"/>
            <a:ext cx="1524000" cy="3276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381000" y="3048000"/>
            <a:ext cx="2316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/>
              <a:t>“Менің сыныбым”</a:t>
            </a:r>
          </a:p>
          <a:p>
            <a:r>
              <a:rPr lang="kk-KZ" b="1"/>
              <a:t>әдістемесі</a:t>
            </a:r>
            <a:endParaRPr lang="ru-RU" b="1"/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914400" y="41910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/>
              <a:t>“Мектепке</a:t>
            </a:r>
          </a:p>
          <a:p>
            <a:r>
              <a:rPr lang="kk-KZ" b="1"/>
              <a:t> қарым-қатынасым”</a:t>
            </a:r>
          </a:p>
          <a:p>
            <a:r>
              <a:rPr lang="kk-KZ" b="1"/>
              <a:t>сауалнамасы</a:t>
            </a:r>
            <a:endParaRPr lang="ru-RU" b="1"/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2743200" y="4876800"/>
            <a:ext cx="2536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/>
              <a:t>Жағдайлық </a:t>
            </a:r>
          </a:p>
          <a:p>
            <a:r>
              <a:rPr lang="kk-KZ" b="1"/>
              <a:t>үрей шкаласы</a:t>
            </a:r>
          </a:p>
          <a:p>
            <a:r>
              <a:rPr lang="kk-KZ" b="1"/>
              <a:t>(Кондаша әдістемесі</a:t>
            </a:r>
            <a:endParaRPr lang="ru-RU" b="1"/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5410200" y="4724400"/>
            <a:ext cx="340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/>
              <a:t>Оқу мотивациясын анықтау</a:t>
            </a:r>
            <a:endParaRPr lang="ru-RU" b="1"/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6781800" y="3505200"/>
            <a:ext cx="164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/>
              <a:t>“Баспалдақ”</a:t>
            </a:r>
          </a:p>
          <a:p>
            <a:r>
              <a:rPr lang="kk-KZ" b="1"/>
              <a:t>әдістемесі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4114800" y="1447800"/>
            <a:ext cx="2438400" cy="28956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553200" y="4343400"/>
            <a:ext cx="256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/>
              <a:t>“</a:t>
            </a:r>
            <a:r>
              <a:rPr lang="kk-KZ" b="1"/>
              <a:t>Үш ағаш” әдістемесі</a:t>
            </a:r>
            <a:endParaRPr lang="ru-RU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765964" y="1447801"/>
          <a:ext cx="399703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57200" y="533400"/>
            <a:ext cx="8012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“Баспалдақ” әдістемесі қорытындысы 5-сынып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image10.png" descr="C:\Users\админ\Desktop\1кл жумыс даптери\1кл 7бет.jpg"/>
          <p:cNvPicPr>
            <a:picLocks noChangeAspect="1" noChangeArrowheads="1"/>
          </p:cNvPicPr>
          <p:nvPr/>
        </p:nvPicPr>
        <p:blipFill>
          <a:blip r:embed="rId3"/>
          <a:srcRect l="27608" t="29816" r="27930" b="40520"/>
          <a:stretch>
            <a:fillRect/>
          </a:stretch>
        </p:blipFill>
        <p:spPr bwMode="auto">
          <a:xfrm>
            <a:off x="685800" y="1295400"/>
            <a:ext cx="3883025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_\WhatsApp Image 2023-11-08 at 14.51.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343400"/>
            <a:ext cx="1981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E:\_\WhatsApp Image 2023-11-08 at 14.51.4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1447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E:\_\WhatsApp Image 2023-11-08 at 14.51.49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9600"/>
            <a:ext cx="2133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457200" y="762000"/>
          <a:ext cx="8001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817563" y="263525"/>
            <a:ext cx="675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“Үш ағаш әдістемесі” қорытындысы 5- сынып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5" name="Picture 7" descr="E:\_\WhatsApp Image 2023-11-09 at 14.20.5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419600"/>
            <a:ext cx="1752600" cy="175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E:\_\WhatsApp Image 2023-11-09 at 14.20.5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419600"/>
            <a:ext cx="1524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28600" y="914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67200" y="990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828800" y="3671454"/>
          <a:ext cx="4572000" cy="265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>
                <a:solidFill>
                  <a:srgbClr val="FF0000"/>
                </a:solidFill>
              </a:rPr>
              <a:t>“Кондаша “ әдістемесі қорытындысы 5-сынып .Жағдайлық  үрей </a:t>
            </a:r>
          </a:p>
          <a:p>
            <a:r>
              <a:rPr lang="kk-KZ" b="1">
                <a:solidFill>
                  <a:srgbClr val="FF0000"/>
                </a:solidFill>
              </a:rPr>
              <a:t>                                                                                                              шкаласы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28600" y="1143000"/>
          <a:ext cx="8610600" cy="521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838200" y="685800"/>
            <a:ext cx="725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мотивациясын анықтау әдістемесінің қорытындысы 5- сынып</a:t>
            </a:r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2971801" y="1219200"/>
          <a:ext cx="5867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28600" y="381000"/>
            <a:ext cx="8518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400" b="1">
                <a:solidFill>
                  <a:srgbClr val="FF0000"/>
                </a:solidFill>
              </a:rPr>
              <a:t>Менің сыныбым” әдістемесі  қорытындысы 5- сынып</a:t>
            </a:r>
            <a:endParaRPr lang="ru-RU" sz="2400" b="1">
              <a:solidFill>
                <a:srgbClr val="FF0000"/>
              </a:solidFill>
            </a:endParaRPr>
          </a:p>
        </p:txBody>
      </p:sp>
      <p:pic>
        <p:nvPicPr>
          <p:cNvPr id="20484" name="Рисунок 4" descr="hello_html_m6884905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2514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Асылан</cp:lastModifiedBy>
  <cp:revision>1</cp:revision>
  <dcterms:modified xsi:type="dcterms:W3CDTF">2009-12-16T22:33:45Z</dcterms:modified>
</cp:coreProperties>
</file>