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1" r:id="rId5"/>
    <p:sldId id="260" r:id="rId6"/>
    <p:sldId id="264" r:id="rId7"/>
    <p:sldId id="265" r:id="rId8"/>
    <p:sldId id="281" r:id="rId9"/>
    <p:sldId id="278" r:id="rId10"/>
    <p:sldId id="279" r:id="rId11"/>
    <p:sldId id="263" r:id="rId12"/>
  </p:sldIdLst>
  <p:sldSz cx="10872788" cy="6948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0;&#1077;&#1088;&#1085;-&#1080;&#1077;&#1088;&#1072;&#1089;&#1077;&#1082;&#1090;%20&#1090;&#1077;&#1089;&#1090;&#1110;%20&#1179;&#1086;&#1088;&#1090;&#1099;&#1085;&#1099;&#1076;&#1099;&#1089;&#1099;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&#1056;&#1072;&#1073;&#1086;&#1095;&#1080;&#1081;%20&#1089;&#1090;&#1086;&#1083;\&#1050;&#1077;&#1088;&#1085;-&#1080;&#1077;&#1088;&#1072;&#1089;&#1077;&#1082;&#1090;%20&#1090;&#1077;&#1089;&#1090;&#1110;%20&#1179;&#1086;&#1088;&#1090;&#1099;&#1085;&#1099;&#1076;&#1099;&#1089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0;&#1077;&#1088;&#1085;-&#1080;&#1077;&#1088;&#1072;&#1089;&#1077;&#1082;&#1090;%20&#1090;&#1077;&#1089;&#1090;&#1110;%20&#1179;&#1086;&#1088;&#1090;&#1099;&#1085;&#1099;&#1076;&#1099;&#1089;&#1099;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36577916145325E-2"/>
          <c:y val="5.4608520120382309E-2"/>
          <c:w val="0.62760001420974731"/>
          <c:h val="0.82272392511367798"/>
        </c:manualLayout>
      </c:layout>
      <c:doughnutChart>
        <c:varyColors val="1"/>
        <c:ser>
          <c:idx val="0"/>
          <c:order val="0"/>
          <c:explosion val="2"/>
          <c:cat>
            <c:multiLvlStrRef>
              <c:f>Лист3!$A$260:$G$267</c:f>
              <c:multiLvlStrCache>
                <c:ptCount val="8"/>
                <c:lvl>
                  <c:pt idx="1">
                    <c:v>Диляра</c:v>
                  </c:pt>
                  <c:pt idx="2">
                    <c:v>Алберт</c:v>
                  </c:pt>
                  <c:pt idx="3">
                    <c:v>Айша</c:v>
                  </c:pt>
                  <c:pt idx="4">
                    <c:v>Берік</c:v>
                  </c:pt>
                  <c:pt idx="5">
                    <c:v>Назлы</c:v>
                  </c:pt>
                  <c:pt idx="6">
                    <c:v>Бекарыс</c:v>
                  </c:pt>
                  <c:pt idx="7">
                    <c:v>Зәружан</c:v>
                  </c:pt>
                </c:lvl>
                <c:lvl>
                  <c:pt idx="3">
                    <c:v>орташа</c:v>
                  </c:pt>
                </c:lvl>
                <c:lvl>
                  <c:pt idx="0">
                    <c:v>оқушының мектепке дайындық деңгейі</c:v>
                  </c:pt>
                  <c:pt idx="1">
                    <c:v>оқушы мектепке дайын </c:v>
                  </c:pt>
                  <c:pt idx="2">
                    <c:v>оқушының мектепке оқуға даярлық орташа деңгейде</c:v>
                  </c:pt>
                  <c:pt idx="3">
                    <c:v>Оқушының мектепке даярлық  деңгейі орташа</c:v>
                  </c:pt>
                  <c:pt idx="4">
                    <c:v>оқушының мектепке даярлық  деңгейі орташа</c:v>
                  </c:pt>
                  <c:pt idx="5">
                    <c:v>оқушының мектепке оқуға даярлық орташа деңгейде</c:v>
                  </c:pt>
                  <c:pt idx="6">
                    <c:v>оқушының мектепке оқуға даярлық орташа деңгейде</c:v>
                  </c:pt>
                  <c:pt idx="7">
                    <c:v>оқушының мектепке оқуға даярлық орташа деңгейде</c:v>
                  </c:pt>
                </c:lvl>
              </c:multiLvlStrCache>
            </c:multiLvlStrRef>
          </c:cat>
          <c:val>
            <c:numRef>
              <c:f>Лист3!$H$260:$H$267</c:f>
              <c:numCache>
                <c:formatCode>General</c:formatCode>
                <c:ptCount val="8"/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9-415F-95E8-4B370DE50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367671012878418"/>
          <c:y val="0.1048065721988678"/>
          <c:w val="0.30632328987121582"/>
          <c:h val="0.78419947624206543"/>
        </c:manualLayout>
      </c:layout>
      <c:overlay val="1"/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cat>
            <c:multiLvlStrRef>
              <c:f>Лист3!$A$321:$C$328</c:f>
              <c:multiLvlStrCache>
                <c:ptCount val="8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  <c:pt idx="5">
                    <c:v>оқушының мектепкебейімделуі жақсы деңгейде</c:v>
                  </c:pt>
                  <c:pt idx="6">
                    <c:v>оқушының мектепкебейімделуі жақсы деңгейде</c:v>
                  </c:pt>
                  <c:pt idx="7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Диляра</c:v>
                  </c:pt>
                  <c:pt idx="2">
                    <c:v>Назлы</c:v>
                  </c:pt>
                  <c:pt idx="3">
                    <c:v>Бекарыс</c:v>
                  </c:pt>
                  <c:pt idx="4">
                    <c:v>Зәуржан</c:v>
                  </c:pt>
                  <c:pt idx="5">
                    <c:v>Альберт</c:v>
                  </c:pt>
                  <c:pt idx="6">
                    <c:v>Айша</c:v>
                  </c:pt>
                  <c:pt idx="7">
                    <c:v>Берік</c:v>
                  </c:pt>
                </c:lvl>
              </c:multiLvlStrCache>
            </c:multiLvlStrRef>
          </c:cat>
          <c:val>
            <c:numRef>
              <c:f>Лист3!$D$321:$D$328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875E-4732-A89E-24ADA746B739}"/>
            </c:ext>
          </c:extLst>
        </c:ser>
        <c:ser>
          <c:idx val="1"/>
          <c:order val="1"/>
          <c:cat>
            <c:multiLvlStrRef>
              <c:f>Лист3!$A$321:$C$328</c:f>
              <c:multiLvlStrCache>
                <c:ptCount val="8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  <c:pt idx="5">
                    <c:v>оқушының мектепкебейімделуі жақсы деңгейде</c:v>
                  </c:pt>
                  <c:pt idx="6">
                    <c:v>оқушының мектепкебейімделуі жақсы деңгейде</c:v>
                  </c:pt>
                  <c:pt idx="7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Диляра</c:v>
                  </c:pt>
                  <c:pt idx="2">
                    <c:v>Назлы</c:v>
                  </c:pt>
                  <c:pt idx="3">
                    <c:v>Бекарыс</c:v>
                  </c:pt>
                  <c:pt idx="4">
                    <c:v>Зәуржан</c:v>
                  </c:pt>
                  <c:pt idx="5">
                    <c:v>Альберт</c:v>
                  </c:pt>
                  <c:pt idx="6">
                    <c:v>Айша</c:v>
                  </c:pt>
                  <c:pt idx="7">
                    <c:v>Берік</c:v>
                  </c:pt>
                </c:lvl>
              </c:multiLvlStrCache>
            </c:multiLvlStrRef>
          </c:cat>
          <c:val>
            <c:numRef>
              <c:f>Лист3!$E$321:$E$328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875E-4732-A89E-24ADA746B739}"/>
            </c:ext>
          </c:extLst>
        </c:ser>
        <c:ser>
          <c:idx val="2"/>
          <c:order val="2"/>
          <c:cat>
            <c:multiLvlStrRef>
              <c:f>Лист3!$A$321:$C$328</c:f>
              <c:multiLvlStrCache>
                <c:ptCount val="8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  <c:pt idx="5">
                    <c:v>оқушының мектепкебейімделуі жақсы деңгейде</c:v>
                  </c:pt>
                  <c:pt idx="6">
                    <c:v>оқушының мектепкебейімделуі жақсы деңгейде</c:v>
                  </c:pt>
                  <c:pt idx="7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Диляра</c:v>
                  </c:pt>
                  <c:pt idx="2">
                    <c:v>Назлы</c:v>
                  </c:pt>
                  <c:pt idx="3">
                    <c:v>Бекарыс</c:v>
                  </c:pt>
                  <c:pt idx="4">
                    <c:v>Зәуржан</c:v>
                  </c:pt>
                  <c:pt idx="5">
                    <c:v>Альберт</c:v>
                  </c:pt>
                  <c:pt idx="6">
                    <c:v>Айша</c:v>
                  </c:pt>
                  <c:pt idx="7">
                    <c:v>Берік</c:v>
                  </c:pt>
                </c:lvl>
              </c:multiLvlStrCache>
            </c:multiLvlStrRef>
          </c:cat>
          <c:val>
            <c:numRef>
              <c:f>Лист3!$F$321:$F$328</c:f>
              <c:numCache>
                <c:formatCode>General</c:formatCode>
                <c:ptCount val="8"/>
                <c:pt idx="3">
                  <c:v>0</c:v>
                </c:pt>
                <c:pt idx="4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5E-4732-A89E-24ADA746B739}"/>
            </c:ext>
          </c:extLst>
        </c:ser>
        <c:ser>
          <c:idx val="3"/>
          <c:order val="3"/>
          <c:cat>
            <c:multiLvlStrRef>
              <c:f>Лист3!$A$321:$C$328</c:f>
              <c:multiLvlStrCache>
                <c:ptCount val="8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  <c:pt idx="5">
                    <c:v>оқушының мектепкебейімделуі жақсы деңгейде</c:v>
                  </c:pt>
                  <c:pt idx="6">
                    <c:v>оқушының мектепкебейімделуі жақсы деңгейде</c:v>
                  </c:pt>
                  <c:pt idx="7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Диляра</c:v>
                  </c:pt>
                  <c:pt idx="2">
                    <c:v>Назлы</c:v>
                  </c:pt>
                  <c:pt idx="3">
                    <c:v>Бекарыс</c:v>
                  </c:pt>
                  <c:pt idx="4">
                    <c:v>Зәуржан</c:v>
                  </c:pt>
                  <c:pt idx="5">
                    <c:v>Альберт</c:v>
                  </c:pt>
                  <c:pt idx="6">
                    <c:v>Айша</c:v>
                  </c:pt>
                  <c:pt idx="7">
                    <c:v>Берік</c:v>
                  </c:pt>
                </c:lvl>
              </c:multiLvlStrCache>
            </c:multiLvlStrRef>
          </c:cat>
          <c:val>
            <c:numRef>
              <c:f>Лист3!$G$321:$G$328</c:f>
              <c:numCache>
                <c:formatCode>General</c:formatCode>
                <c:ptCount val="8"/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E-4732-A89E-24ADA746B739}"/>
            </c:ext>
          </c:extLst>
        </c:ser>
        <c:ser>
          <c:idx val="4"/>
          <c:order val="4"/>
          <c:cat>
            <c:multiLvlStrRef>
              <c:f>Лист3!$A$321:$C$328</c:f>
              <c:multiLvlStrCache>
                <c:ptCount val="8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  <c:pt idx="5">
                    <c:v>оқушының мектепкебейімделуі жақсы деңгейде</c:v>
                  </c:pt>
                  <c:pt idx="6">
                    <c:v>оқушының мектепкебейімделуі жақсы деңгейде</c:v>
                  </c:pt>
                  <c:pt idx="7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Диляра</c:v>
                  </c:pt>
                  <c:pt idx="2">
                    <c:v>Назлы</c:v>
                  </c:pt>
                  <c:pt idx="3">
                    <c:v>Бекарыс</c:v>
                  </c:pt>
                  <c:pt idx="4">
                    <c:v>Зәуржан</c:v>
                  </c:pt>
                  <c:pt idx="5">
                    <c:v>Альберт</c:v>
                  </c:pt>
                  <c:pt idx="6">
                    <c:v>Айша</c:v>
                  </c:pt>
                  <c:pt idx="7">
                    <c:v>Берік</c:v>
                  </c:pt>
                </c:lvl>
              </c:multiLvlStrCache>
            </c:multiLvlStrRef>
          </c:cat>
          <c:val>
            <c:numRef>
              <c:f>Лист3!$H$321:$H$328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5E-4732-A89E-24ADA746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overlay val="1"/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1"/>
          <c:cat>
            <c:multiLvlStrRef>
              <c:f>Лист3!$A$445:$B$451</c:f>
              <c:multiLvlStrCache>
                <c:ptCount val="7"/>
                <c:lvl>
                  <c:pt idx="0">
                    <c:v>жоғары</c:v>
                  </c:pt>
                  <c:pt idx="1">
                    <c:v>жоғары</c:v>
                  </c:pt>
                  <c:pt idx="2">
                    <c:v>орташа</c:v>
                  </c:pt>
                  <c:pt idx="3">
                    <c:v>орташа</c:v>
                  </c:pt>
                  <c:pt idx="4">
                    <c:v>орташа</c:v>
                  </c:pt>
                  <c:pt idx="5">
                    <c:v>жоғары</c:v>
                  </c:pt>
                  <c:pt idx="6">
                    <c:v>орташа</c:v>
                  </c:pt>
                </c:lvl>
                <c:lvl>
                  <c:pt idx="0">
                    <c:v>Диляра</c:v>
                  </c:pt>
                  <c:pt idx="1">
                    <c:v>Назлы</c:v>
                  </c:pt>
                  <c:pt idx="2">
                    <c:v>Бекарыс</c:v>
                  </c:pt>
                  <c:pt idx="3">
                    <c:v>Зәуржан</c:v>
                  </c:pt>
                  <c:pt idx="4">
                    <c:v>Альберт</c:v>
                  </c:pt>
                  <c:pt idx="5">
                    <c:v>Айша</c:v>
                  </c:pt>
                  <c:pt idx="6">
                    <c:v>Берік</c:v>
                  </c:pt>
                </c:lvl>
              </c:multiLvlStrCache>
            </c:multiLvlStrRef>
          </c:cat>
          <c:val>
            <c:numRef>
              <c:f>Лист3!$C$445:$C$451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C-467D-87F0-BF7C471B5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5772928"/>
        <c:axId val="145775232"/>
        <c:axId val="0"/>
      </c:bar3DChart>
      <c:catAx>
        <c:axId val="145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775232"/>
        <c:crosses val="autoZero"/>
        <c:auto val="0"/>
        <c:lblAlgn val="ctr"/>
        <c:lblOffset val="100"/>
        <c:noMultiLvlLbl val="0"/>
      </c:catAx>
      <c:valAx>
        <c:axId val="14577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772928"/>
        <c:crosses val="autoZero"/>
        <c:crossBetween val="between"/>
      </c:valAx>
    </c:plotArea>
    <c:legend>
      <c:legendPos val="r"/>
      <c:overlay val="1"/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9" y="1137172"/>
            <a:ext cx="8154591" cy="2419103"/>
          </a:xfrm>
        </p:spPr>
        <p:txBody>
          <a:bodyPr anchor="b"/>
          <a:lstStyle>
            <a:lvl1pPr algn="ctr">
              <a:defRPr sz="535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9" y="3649565"/>
            <a:ext cx="8154591" cy="1677609"/>
          </a:xfrm>
        </p:spPr>
        <p:txBody>
          <a:bodyPr/>
          <a:lstStyle>
            <a:lvl1pPr marL="0" indent="0" algn="ctr">
              <a:buNone/>
              <a:defRPr sz="2140"/>
            </a:lvl1pPr>
            <a:lvl2pPr marL="407731" indent="0" algn="ctr">
              <a:buNone/>
              <a:defRPr sz="1784"/>
            </a:lvl2pPr>
            <a:lvl3pPr marL="815462" indent="0" algn="ctr">
              <a:buNone/>
              <a:defRPr sz="1605"/>
            </a:lvl3pPr>
            <a:lvl4pPr marL="1223193" indent="0" algn="ctr">
              <a:buNone/>
              <a:defRPr sz="1427"/>
            </a:lvl4pPr>
            <a:lvl5pPr marL="1630924" indent="0" algn="ctr">
              <a:buNone/>
              <a:defRPr sz="1427"/>
            </a:lvl5pPr>
            <a:lvl6pPr marL="2038655" indent="0" algn="ctr">
              <a:buNone/>
              <a:defRPr sz="1427"/>
            </a:lvl6pPr>
            <a:lvl7pPr marL="2446386" indent="0" algn="ctr">
              <a:buNone/>
              <a:defRPr sz="1427"/>
            </a:lvl7pPr>
            <a:lvl8pPr marL="2854117" indent="0" algn="ctr">
              <a:buNone/>
              <a:defRPr sz="1427"/>
            </a:lvl8pPr>
            <a:lvl9pPr marL="3261848" indent="0" algn="ctr">
              <a:buNone/>
              <a:defRPr sz="142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138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7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839" y="369943"/>
            <a:ext cx="2344445" cy="58885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7504" y="369943"/>
            <a:ext cx="6897425" cy="58885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07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43640" y="278262"/>
            <a:ext cx="9785509" cy="59287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43639" y="6327628"/>
            <a:ext cx="2536984" cy="4825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18"/>
            </a:lvl1pPr>
          </a:lstStyle>
          <a:p>
            <a:pPr defTabSz="9264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714869" y="6327628"/>
            <a:ext cx="3443050" cy="4825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18"/>
            </a:lvl1pPr>
          </a:lstStyle>
          <a:p>
            <a:pPr defTabSz="9264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792165" y="6327628"/>
            <a:ext cx="2536984" cy="4825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2647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24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63235" indent="0" algn="l" defTabSz="92647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24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26470" indent="0" algn="l" defTabSz="92647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24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89705" indent="0" algn="l" defTabSz="92647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24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52940" indent="0" algn="l" defTabSz="92647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24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0512F190-C6D6-4ABA-901E-ADE62DED8745}" type="slidenum">
              <a:rPr sz="1418"/>
              <a:t>‹#›</a:t>
            </a:fld>
            <a:endParaRPr sz="1418"/>
          </a:p>
        </p:txBody>
      </p:sp>
    </p:spTree>
    <p:extLst>
      <p:ext uri="{BB962C8B-B14F-4D97-AF65-F5344CB8AC3E}">
        <p14:creationId xmlns:p14="http://schemas.microsoft.com/office/powerpoint/2010/main" val="3805116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478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841" y="1732298"/>
            <a:ext cx="9377780" cy="2890377"/>
          </a:xfrm>
        </p:spPr>
        <p:txBody>
          <a:bodyPr anchor="b"/>
          <a:lstStyle>
            <a:lvl1pPr>
              <a:defRPr sz="535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841" y="4650019"/>
            <a:ext cx="9377780" cy="1519981"/>
          </a:xfrm>
        </p:spPr>
        <p:txBody>
          <a:bodyPr/>
          <a:lstStyle>
            <a:lvl1pPr marL="0" indent="0">
              <a:buNone/>
              <a:defRPr sz="2140">
                <a:solidFill>
                  <a:schemeClr val="tx1">
                    <a:tint val="75000"/>
                  </a:schemeClr>
                </a:solidFill>
              </a:defRPr>
            </a:lvl1pPr>
            <a:lvl2pPr marL="407731" indent="0">
              <a:buNone/>
              <a:defRPr sz="1784">
                <a:solidFill>
                  <a:schemeClr val="tx1">
                    <a:tint val="75000"/>
                  </a:schemeClr>
                </a:solidFill>
              </a:defRPr>
            </a:lvl2pPr>
            <a:lvl3pPr marL="815462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3pPr>
            <a:lvl4pPr marL="1223193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4pPr>
            <a:lvl5pPr marL="1630924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5pPr>
            <a:lvl6pPr marL="2038655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6pPr>
            <a:lvl7pPr marL="2446386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7pPr>
            <a:lvl8pPr marL="2854117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8pPr>
            <a:lvl9pPr marL="3261848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33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504" y="1849713"/>
            <a:ext cx="4620935" cy="4408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4349" y="1849713"/>
            <a:ext cx="4620935" cy="4408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09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20" y="369943"/>
            <a:ext cx="9377780" cy="13430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21" y="1703345"/>
            <a:ext cx="4599699" cy="834783"/>
          </a:xfrm>
        </p:spPr>
        <p:txBody>
          <a:bodyPr anchor="b"/>
          <a:lstStyle>
            <a:lvl1pPr marL="0" indent="0">
              <a:buNone/>
              <a:defRPr sz="2140" b="1"/>
            </a:lvl1pPr>
            <a:lvl2pPr marL="407731" indent="0">
              <a:buNone/>
              <a:defRPr sz="1784" b="1"/>
            </a:lvl2pPr>
            <a:lvl3pPr marL="815462" indent="0">
              <a:buNone/>
              <a:defRPr sz="1605" b="1"/>
            </a:lvl3pPr>
            <a:lvl4pPr marL="1223193" indent="0">
              <a:buNone/>
              <a:defRPr sz="1427" b="1"/>
            </a:lvl4pPr>
            <a:lvl5pPr marL="1630924" indent="0">
              <a:buNone/>
              <a:defRPr sz="1427" b="1"/>
            </a:lvl5pPr>
            <a:lvl6pPr marL="2038655" indent="0">
              <a:buNone/>
              <a:defRPr sz="1427" b="1"/>
            </a:lvl6pPr>
            <a:lvl7pPr marL="2446386" indent="0">
              <a:buNone/>
              <a:defRPr sz="1427" b="1"/>
            </a:lvl7pPr>
            <a:lvl8pPr marL="2854117" indent="0">
              <a:buNone/>
              <a:defRPr sz="1427" b="1"/>
            </a:lvl8pPr>
            <a:lvl9pPr marL="3261848" indent="0">
              <a:buNone/>
              <a:defRPr sz="14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921" y="2538128"/>
            <a:ext cx="4599699" cy="3733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4349" y="1703345"/>
            <a:ext cx="4622351" cy="834783"/>
          </a:xfrm>
        </p:spPr>
        <p:txBody>
          <a:bodyPr anchor="b"/>
          <a:lstStyle>
            <a:lvl1pPr marL="0" indent="0">
              <a:buNone/>
              <a:defRPr sz="2140" b="1"/>
            </a:lvl1pPr>
            <a:lvl2pPr marL="407731" indent="0">
              <a:buNone/>
              <a:defRPr sz="1784" b="1"/>
            </a:lvl2pPr>
            <a:lvl3pPr marL="815462" indent="0">
              <a:buNone/>
              <a:defRPr sz="1605" b="1"/>
            </a:lvl3pPr>
            <a:lvl4pPr marL="1223193" indent="0">
              <a:buNone/>
              <a:defRPr sz="1427" b="1"/>
            </a:lvl4pPr>
            <a:lvl5pPr marL="1630924" indent="0">
              <a:buNone/>
              <a:defRPr sz="1427" b="1"/>
            </a:lvl5pPr>
            <a:lvl6pPr marL="2038655" indent="0">
              <a:buNone/>
              <a:defRPr sz="1427" b="1"/>
            </a:lvl6pPr>
            <a:lvl7pPr marL="2446386" indent="0">
              <a:buNone/>
              <a:defRPr sz="1427" b="1"/>
            </a:lvl7pPr>
            <a:lvl8pPr marL="2854117" indent="0">
              <a:buNone/>
              <a:defRPr sz="1427" b="1"/>
            </a:lvl8pPr>
            <a:lvl9pPr marL="3261848" indent="0">
              <a:buNone/>
              <a:defRPr sz="14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4349" y="2538128"/>
            <a:ext cx="4622351" cy="3733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083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806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866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21" y="463232"/>
            <a:ext cx="3506757" cy="1621314"/>
          </a:xfrm>
        </p:spPr>
        <p:txBody>
          <a:bodyPr anchor="b"/>
          <a:lstStyle>
            <a:lvl1pPr>
              <a:defRPr sz="28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351" y="1000454"/>
            <a:ext cx="5504349" cy="4937930"/>
          </a:xfrm>
        </p:spPr>
        <p:txBody>
          <a:bodyPr/>
          <a:lstStyle>
            <a:lvl1pPr>
              <a:defRPr sz="2854"/>
            </a:lvl1pPr>
            <a:lvl2pPr>
              <a:defRPr sz="2497"/>
            </a:lvl2pPr>
            <a:lvl3pPr>
              <a:defRPr sz="2140"/>
            </a:lvl3pPr>
            <a:lvl4pPr>
              <a:defRPr sz="1784"/>
            </a:lvl4pPr>
            <a:lvl5pPr>
              <a:defRPr sz="1784"/>
            </a:lvl5pPr>
            <a:lvl6pPr>
              <a:defRPr sz="1784"/>
            </a:lvl6pPr>
            <a:lvl7pPr>
              <a:defRPr sz="1784"/>
            </a:lvl7pPr>
            <a:lvl8pPr>
              <a:defRPr sz="1784"/>
            </a:lvl8pPr>
            <a:lvl9pPr>
              <a:defRPr sz="17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921" y="2084546"/>
            <a:ext cx="3506757" cy="3861880"/>
          </a:xfrm>
        </p:spPr>
        <p:txBody>
          <a:bodyPr/>
          <a:lstStyle>
            <a:lvl1pPr marL="0" indent="0">
              <a:buNone/>
              <a:defRPr sz="1427"/>
            </a:lvl1pPr>
            <a:lvl2pPr marL="407731" indent="0">
              <a:buNone/>
              <a:defRPr sz="1249"/>
            </a:lvl2pPr>
            <a:lvl3pPr marL="815462" indent="0">
              <a:buNone/>
              <a:defRPr sz="1070"/>
            </a:lvl3pPr>
            <a:lvl4pPr marL="1223193" indent="0">
              <a:buNone/>
              <a:defRPr sz="892"/>
            </a:lvl4pPr>
            <a:lvl5pPr marL="1630924" indent="0">
              <a:buNone/>
              <a:defRPr sz="892"/>
            </a:lvl5pPr>
            <a:lvl6pPr marL="2038655" indent="0">
              <a:buNone/>
              <a:defRPr sz="892"/>
            </a:lvl6pPr>
            <a:lvl7pPr marL="2446386" indent="0">
              <a:buNone/>
              <a:defRPr sz="892"/>
            </a:lvl7pPr>
            <a:lvl8pPr marL="2854117" indent="0">
              <a:buNone/>
              <a:defRPr sz="892"/>
            </a:lvl8pPr>
            <a:lvl9pPr marL="3261848" indent="0">
              <a:buNone/>
              <a:defRPr sz="8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07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21" y="463232"/>
            <a:ext cx="3506757" cy="1621314"/>
          </a:xfrm>
        </p:spPr>
        <p:txBody>
          <a:bodyPr anchor="b"/>
          <a:lstStyle>
            <a:lvl1pPr>
              <a:defRPr sz="28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351" y="1000454"/>
            <a:ext cx="5504349" cy="4937930"/>
          </a:xfrm>
        </p:spPr>
        <p:txBody>
          <a:bodyPr anchor="t"/>
          <a:lstStyle>
            <a:lvl1pPr marL="0" indent="0">
              <a:buNone/>
              <a:defRPr sz="2854"/>
            </a:lvl1pPr>
            <a:lvl2pPr marL="407731" indent="0">
              <a:buNone/>
              <a:defRPr sz="2497"/>
            </a:lvl2pPr>
            <a:lvl3pPr marL="815462" indent="0">
              <a:buNone/>
              <a:defRPr sz="2140"/>
            </a:lvl3pPr>
            <a:lvl4pPr marL="1223193" indent="0">
              <a:buNone/>
              <a:defRPr sz="1784"/>
            </a:lvl4pPr>
            <a:lvl5pPr marL="1630924" indent="0">
              <a:buNone/>
              <a:defRPr sz="1784"/>
            </a:lvl5pPr>
            <a:lvl6pPr marL="2038655" indent="0">
              <a:buNone/>
              <a:defRPr sz="1784"/>
            </a:lvl6pPr>
            <a:lvl7pPr marL="2446386" indent="0">
              <a:buNone/>
              <a:defRPr sz="1784"/>
            </a:lvl7pPr>
            <a:lvl8pPr marL="2854117" indent="0">
              <a:buNone/>
              <a:defRPr sz="1784"/>
            </a:lvl8pPr>
            <a:lvl9pPr marL="3261848" indent="0">
              <a:buNone/>
              <a:defRPr sz="178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921" y="2084546"/>
            <a:ext cx="3506757" cy="3861880"/>
          </a:xfrm>
        </p:spPr>
        <p:txBody>
          <a:bodyPr/>
          <a:lstStyle>
            <a:lvl1pPr marL="0" indent="0">
              <a:buNone/>
              <a:defRPr sz="1427"/>
            </a:lvl1pPr>
            <a:lvl2pPr marL="407731" indent="0">
              <a:buNone/>
              <a:defRPr sz="1249"/>
            </a:lvl2pPr>
            <a:lvl3pPr marL="815462" indent="0">
              <a:buNone/>
              <a:defRPr sz="1070"/>
            </a:lvl3pPr>
            <a:lvl4pPr marL="1223193" indent="0">
              <a:buNone/>
              <a:defRPr sz="892"/>
            </a:lvl4pPr>
            <a:lvl5pPr marL="1630924" indent="0">
              <a:buNone/>
              <a:defRPr sz="892"/>
            </a:lvl5pPr>
            <a:lvl6pPr marL="2038655" indent="0">
              <a:buNone/>
              <a:defRPr sz="892"/>
            </a:lvl6pPr>
            <a:lvl7pPr marL="2446386" indent="0">
              <a:buNone/>
              <a:defRPr sz="892"/>
            </a:lvl7pPr>
            <a:lvl8pPr marL="2854117" indent="0">
              <a:buNone/>
              <a:defRPr sz="892"/>
            </a:lvl8pPr>
            <a:lvl9pPr marL="3261848" indent="0">
              <a:buNone/>
              <a:defRPr sz="8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691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7504" y="369943"/>
            <a:ext cx="9377780" cy="1343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504" y="1849713"/>
            <a:ext cx="9377780" cy="440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504" y="6440219"/>
            <a:ext cx="2446377" cy="369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CA40-2E25-4CC0-B021-7CD7C9A28131}" type="datetimeFigureOut">
              <a:rPr lang="ru-KZ" smtClean="0"/>
              <a:t>10.04.2024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1611" y="6440219"/>
            <a:ext cx="3669566" cy="369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907" y="6440219"/>
            <a:ext cx="2446377" cy="369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DFF6-2085-447A-80F5-2A12974A1BB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040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15462" rtl="0" eaLnBrk="1" latinLnBrk="0" hangingPunct="1">
        <a:lnSpc>
          <a:spcPct val="90000"/>
        </a:lnSpc>
        <a:spcBef>
          <a:spcPct val="0"/>
        </a:spcBef>
        <a:buNone/>
        <a:defRPr sz="39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65" indent="-203865" algn="l" defTabSz="81546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7" kern="1200">
          <a:solidFill>
            <a:schemeClr val="tx1"/>
          </a:solidFill>
          <a:latin typeface="+mn-lt"/>
          <a:ea typeface="+mn-ea"/>
          <a:cs typeface="+mn-cs"/>
        </a:defRPr>
      </a:lvl1pPr>
      <a:lvl2pPr marL="611596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2pPr>
      <a:lvl3pPr marL="1019327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058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4789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520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251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7982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5713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31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462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193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0924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655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386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117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1848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reenshot_2018-01-17-16-11-33"/>
          <p:cNvPicPr>
            <a:picLocks noChangeAspect="1"/>
          </p:cNvPicPr>
          <p:nvPr/>
        </p:nvPicPr>
        <p:blipFill>
          <a:blip r:embed="rId2"/>
          <a:srcRect l="5000" t="32001" r="6667" b="27001"/>
          <a:stretch>
            <a:fillRect/>
          </a:stretch>
        </p:blipFill>
        <p:spPr>
          <a:xfrm>
            <a:off x="876013" y="351594"/>
            <a:ext cx="8569801" cy="5790406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5" name="TextBox 2"/>
          <p:cNvSpPr/>
          <p:nvPr/>
        </p:nvSpPr>
        <p:spPr>
          <a:xfrm>
            <a:off x="3892287" y="6330845"/>
            <a:ext cx="2537254" cy="3779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621">
                <a:latin typeface="Times New Roman" pitchFamily="18" charset="0"/>
                <a:ea typeface="Times New Roman" pitchFamily="18" charset="0"/>
              </a:rPr>
              <a:t>   </a:t>
            </a:r>
            <a:r>
              <a:rPr lang="kk-KZ" altLang="en-US" sz="1824" b="1">
                <a:latin typeface="Times New Roman" pitchFamily="18" charset="0"/>
                <a:ea typeface="Times New Roman" pitchFamily="18" charset="0"/>
              </a:rPr>
              <a:t>2023-2024 оқу жылы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40039" y="3551449"/>
            <a:ext cx="5018352" cy="17757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647" tIns="46323" rIns="92647" bIns="46323" rtlCol="0" anchor="t" anchorCtr="0">
            <a:norm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endParaRPr/>
          </a:p>
          <a:p>
            <a:endParaRPr/>
          </a:p>
          <a:p>
            <a:endParaRPr/>
          </a:p>
        </p:txBody>
      </p:sp>
      <p:pic>
        <p:nvPicPr>
          <p:cNvPr id="11267" name="Picture 2" descr="E:\_\факизат калиева психолог керек\23-24 суреттер3\WhatsApp Image 2023-11-08 at 08.07.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79" y="1000454"/>
            <a:ext cx="1865798" cy="174838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68" name="Picture 3" descr="E:\_\факизат калиева психолог керек\23-24 суреттер3\WhatsApp Image 2023-11-08 at 08.07.44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09" y="1000454"/>
            <a:ext cx="1791809" cy="17853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69" name="Picture 4" descr="E:\_\факизат калиева психолог керек\23-24 суреттер3\WhatsApp Image 2023-11-08 at 08.07.5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561" y="1000454"/>
            <a:ext cx="2174619" cy="1711387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0" name="Picture 5" descr="E:\_\факизат калиева психолог керек\23-24 суреттер3\WhatsApp Image 2023-11-08 at 08.07.4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723" y="1000454"/>
            <a:ext cx="2174619" cy="1711387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1" name="Picture 6" descr="E:\_\факизат калиева психолог керек\23-24 суреттер3\WhatsApp Image 2023-11-08 at 08.07.1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879" y="3007795"/>
            <a:ext cx="2020208" cy="151354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2" name="Picture 7" descr="E:\_\факизат калиева психолог керек\23-24 суреттер3\WhatsApp Image 2023-11-08 at 08.08.0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631" y="3007795"/>
            <a:ext cx="2174619" cy="1630964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3" name="Picture 8" descr="E:\_\факизат калиева психолог керек\23-24 суреттер3\WhatsApp Image 2023-11-08 at 08.08.03 (2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794" y="3007795"/>
            <a:ext cx="2020208" cy="1630964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4" name="Picture 9" descr="E:\_\факизат калиева психолог керек\23-24 суреттер3\WhatsApp Image 2023-11-08 at 08.08.06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6545" y="2853384"/>
            <a:ext cx="2020208" cy="1939786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5" name="Picture 10" descr="E:\_\факизат калиева психолог керек\23-24 суреттер3\WhatsApp Image 2023-11-08 at 08.07.55 (2)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880" y="4706314"/>
            <a:ext cx="2557429" cy="202020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6" name="Picture 11" descr="E:\_\факизат калиева психолог керек\23-24 суреттер3\WhatsApp Image 2023-11-08 at 08.07.55 (1)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5852" y="4780303"/>
            <a:ext cx="2718274" cy="194622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7" name="Picture 12" descr="E:\_\факизат калиева психолог керек\23-24 суреттер3\WhatsApp Image 2023-11-08 at 08.08.03 (2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4069" y="4934714"/>
            <a:ext cx="2718274" cy="1791809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1278" name="TextBox 13"/>
          <p:cNvSpPr/>
          <p:nvPr/>
        </p:nvSpPr>
        <p:spPr>
          <a:xfrm>
            <a:off x="1962150" y="463233"/>
            <a:ext cx="6253317" cy="5990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3242" b="1">
                <a:solidFill>
                  <a:srgbClr val="FF0000"/>
                </a:solidFill>
              </a:rPr>
              <a:t>Кызықты тренингтер сәтінен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TextEdit="1"/>
          </p:cNvSpPr>
          <p:nvPr/>
        </p:nvSpPr>
        <p:spPr>
          <a:xfrm>
            <a:off x="1884945" y="540438"/>
            <a:ext cx="7180104" cy="694849"/>
          </a:xfrm>
          <a:solidFill>
            <a:srgbClr val="0000FF"/>
          </a:solidFill>
          <a:ln>
            <a:noFill/>
            <a:miter lim="800000"/>
          </a:ln>
          <a:effectLst>
            <a:outerShdw dist="45791" dir="2021404" algn="ctr">
              <a:srgbClr val="B2B2B2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824" b="1" i="1" kern="10">
                <a:solidFill>
                  <a:srgbClr val="0000FF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Ұсыныс</a:t>
            </a:r>
          </a:p>
        </p:txBody>
      </p:sp>
      <p:sp>
        <p:nvSpPr>
          <p:cNvPr id="12291" name="Text Box 6"/>
          <p:cNvSpPr/>
          <p:nvPr/>
        </p:nvSpPr>
        <p:spPr>
          <a:xfrm>
            <a:off x="1560039" y="1503898"/>
            <a:ext cx="7659421" cy="3885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2432" b="1">
                <a:latin typeface="Times New Roman" pitchFamily="18" charset="0"/>
              </a:rPr>
              <a:t>Сынып жетекшісіне :</a:t>
            </a:r>
          </a:p>
          <a:p>
            <a:pPr eaLnBrk="1" hangingPunct="1"/>
            <a:r>
              <a:rPr lang="kk-KZ" altLang="en-US" sz="2432" b="1">
                <a:latin typeface="Times New Roman" pitchFamily="18" charset="0"/>
              </a:rPr>
              <a:t>-Оқушылардың ақыл-ой даму деңгейін дамыту</a:t>
            </a:r>
          </a:p>
          <a:p>
            <a:pPr eaLnBrk="1" hangingPunct="1"/>
            <a:r>
              <a:rPr lang="kk-KZ" altLang="en-US" sz="2432" b="1">
                <a:latin typeface="Times New Roman" pitchFamily="18" charset="0"/>
              </a:rPr>
              <a:t> мақсатында математика сабақтарында логикалық жаттығуларды орындату</a:t>
            </a:r>
          </a:p>
          <a:p>
            <a:pPr eaLnBrk="1" hangingPunct="1"/>
            <a:r>
              <a:rPr lang="kk-KZ" altLang="en-US" sz="2432" b="1">
                <a:latin typeface="Times New Roman" pitchFamily="18" charset="0"/>
              </a:rPr>
              <a:t>-есте сақтауды дамытуға  арналған тапсырмалар беру .</a:t>
            </a:r>
          </a:p>
          <a:p>
            <a:pPr eaLnBrk="1" hangingPunct="1"/>
            <a:r>
              <a:rPr lang="kk-KZ" altLang="en-US" sz="2432" b="1">
                <a:latin typeface="Times New Roman" pitchFamily="18" charset="0"/>
              </a:rPr>
              <a:t>-Баланың танымдық қызығушылықтарына аса үлкен көңіл бөліп отыру</a:t>
            </a:r>
          </a:p>
          <a:p>
            <a:pPr eaLnBrk="1" hangingPunct="1"/>
            <a:r>
              <a:rPr lang="kk-KZ" altLang="en-US" sz="2432" b="1">
                <a:latin typeface="Times New Roman" pitchFamily="18" charset="0"/>
              </a:rPr>
              <a:t>Үлгермеуші оқушылардың қызығушылығын ояту көрнекі құралдармен жұмыс жүргізу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TextEdit="1"/>
          </p:cNvSpPr>
          <p:nvPr/>
        </p:nvSpPr>
        <p:spPr>
          <a:xfrm>
            <a:off x="1344507" y="1312492"/>
            <a:ext cx="7334515" cy="694849"/>
          </a:xfrm>
          <a:solidFill>
            <a:srgbClr val="0000FF"/>
          </a:solidFill>
          <a:ln>
            <a:noFill/>
            <a:miter lim="800000"/>
          </a:ln>
          <a:effectLst>
            <a:outerShdw dist="45791" dir="2021404" algn="ctr">
              <a:srgbClr val="B2B2B2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824" b="1" i="1" kern="10">
                <a:solidFill>
                  <a:srgbClr val="0000FF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Мақсаты:</a:t>
            </a:r>
          </a:p>
        </p:txBody>
      </p:sp>
      <p:sp>
        <p:nvSpPr>
          <p:cNvPr id="4099" name="Text Box 7"/>
          <p:cNvSpPr/>
          <p:nvPr/>
        </p:nvSpPr>
        <p:spPr>
          <a:xfrm>
            <a:off x="1498918" y="2547779"/>
            <a:ext cx="7720542" cy="27476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2837" b="1">
                <a:latin typeface="Times New Roman" pitchFamily="18" charset="0"/>
              </a:rPr>
              <a:t>Оқушының  балалық позициядан  оқушы позициясына  өтуін, тұлғалық дайындығындағы іс-әрекетіне, мұғаліміне өзіне деген қарым-қатынасын байқау және танымдық қабілетінің даму деңгейлерін айқындау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/>
          <p:nvPr/>
        </p:nvSpPr>
        <p:spPr>
          <a:xfrm>
            <a:off x="2039355" y="440715"/>
            <a:ext cx="5715722" cy="4094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2026" b="1" i="1">
                <a:latin typeface="Times New Roman" pitchFamily="18" charset="0"/>
              </a:rPr>
              <a:t>1-сынып оқушыларының танымдық деңгейлері</a:t>
            </a:r>
          </a:p>
        </p:txBody>
      </p:sp>
      <p:sp>
        <p:nvSpPr>
          <p:cNvPr id="1028" name="Text Box 5"/>
          <p:cNvSpPr/>
          <p:nvPr/>
        </p:nvSpPr>
        <p:spPr>
          <a:xfrm>
            <a:off x="1576124" y="1235288"/>
            <a:ext cx="187168" cy="3779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endParaRPr sz="1824"/>
          </a:p>
        </p:txBody>
      </p:sp>
      <p:sp>
        <p:nvSpPr>
          <p:cNvPr id="1029" name="Text Box 6"/>
          <p:cNvSpPr/>
          <p:nvPr/>
        </p:nvSpPr>
        <p:spPr>
          <a:xfrm>
            <a:off x="1112891" y="1003671"/>
            <a:ext cx="8724212" cy="3779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216" b="1"/>
              <a:t>                             Зейін     Ойлау      Есте сақтау      Қабылдау      Сөйлеу   Мұғаліммен   қарым -қатынасы</a:t>
            </a:r>
            <a:r>
              <a:rPr lang="kk-KZ" altLang="en-US" sz="1824" b="1"/>
              <a:t>    </a:t>
            </a:r>
          </a:p>
        </p:txBody>
      </p:sp>
      <p:sp>
        <p:nvSpPr>
          <p:cNvPr id="1030" name="Text Box 7"/>
          <p:cNvSpPr/>
          <p:nvPr/>
        </p:nvSpPr>
        <p:spPr>
          <a:xfrm>
            <a:off x="1035685" y="1621314"/>
            <a:ext cx="8338185" cy="20845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/>
              <a:t>Жоғары          1          1         1               2             2                       7</a:t>
            </a:r>
          </a:p>
          <a:p>
            <a:pPr eaLnBrk="1" hangingPunct="1"/>
            <a:endParaRPr lang="kk-KZ" altLang="en-US" sz="1824" b="1"/>
          </a:p>
          <a:p>
            <a:pPr eaLnBrk="1" hangingPunct="1"/>
            <a:r>
              <a:rPr lang="kk-KZ" altLang="en-US" sz="1824" b="1"/>
              <a:t>Орташа      7           7               7            3            5</a:t>
            </a:r>
          </a:p>
          <a:p>
            <a:pPr eaLnBrk="1" hangingPunct="1"/>
            <a:endParaRPr lang="kk-KZ" altLang="en-US" sz="1824" b="1"/>
          </a:p>
          <a:p>
            <a:pPr eaLnBrk="1" hangingPunct="1"/>
            <a:r>
              <a:rPr lang="kk-KZ" altLang="en-US" sz="1824" b="1"/>
              <a:t>Төмен                                                    </a:t>
            </a:r>
          </a:p>
          <a:p>
            <a:pPr eaLnBrk="1" hangingPunct="1"/>
            <a:endParaRPr lang="kk-KZ" altLang="en-US" sz="1824" b="1"/>
          </a:p>
          <a:p>
            <a:pPr eaLnBrk="1" hangingPunct="1"/>
            <a:r>
              <a:rPr lang="kk-KZ" altLang="en-US" sz="1824" b="1"/>
              <a:t>Өте төмен</a:t>
            </a:r>
          </a:p>
        </p:txBody>
      </p:sp>
      <p:graphicFrame>
        <p:nvGraphicFramePr>
          <p:cNvPr id="1026" name="Object 8"/>
          <p:cNvGraphicFramePr>
            <a:graphicFrameLocks noGrp="1"/>
          </p:cNvGraphicFramePr>
          <p:nvPr>
            <p:ph/>
          </p:nvPr>
        </p:nvGraphicFramePr>
        <p:xfrm>
          <a:off x="1190096" y="3705860"/>
          <a:ext cx="8647007" cy="254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534400" imgH="2514600" progId="Excel.Chart.8">
                  <p:embed/>
                </p:oleObj>
              </mc:Choice>
              <mc:Fallback>
                <p:oleObj name="Диаграмма" r:id="rId2" imgW="8534400" imgH="2514600" progId="Excel.Chart.8">
                  <p:embed/>
                  <p:pic>
                    <p:nvPicPr>
                      <p:cNvPr id="1026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0096" y="3705860"/>
                        <a:ext cx="8647007" cy="2547779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TextEdit="1"/>
          </p:cNvSpPr>
          <p:nvPr/>
        </p:nvSpPr>
        <p:spPr>
          <a:xfrm>
            <a:off x="1344507" y="772055"/>
            <a:ext cx="8029363" cy="665897"/>
          </a:xfrm>
          <a:solidFill>
            <a:srgbClr val="336699"/>
          </a:solidFill>
          <a:ln>
            <a:noFill/>
            <a:miter lim="800000"/>
          </a:ln>
          <a:effectLst>
            <a:outerShdw dist="45791" dir="2021404" algn="ctr">
              <a:srgbClr val="B2B2B2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824" b="1" kern="10">
                <a:solidFill>
                  <a:srgbClr val="336699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Қолданылатын әдістер </a:t>
            </a:r>
          </a:p>
        </p:txBody>
      </p:sp>
      <p:sp>
        <p:nvSpPr>
          <p:cNvPr id="5123" name="AutoShape 5"/>
          <p:cNvSpPr/>
          <p:nvPr/>
        </p:nvSpPr>
        <p:spPr>
          <a:xfrm>
            <a:off x="1730534" y="1930136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Мектепке дайындық деңгейін зерттеу </a:t>
            </a:r>
          </a:p>
          <a:p>
            <a:pPr algn="ctr" eaLnBrk="1" hangingPunct="1"/>
            <a:r>
              <a:rPr lang="kk-KZ" altLang="en-US" sz="1824" b="1"/>
              <a:t>Керн Иерасек тесті</a:t>
            </a:r>
          </a:p>
        </p:txBody>
      </p:sp>
      <p:sp>
        <p:nvSpPr>
          <p:cNvPr id="5124" name="AutoShape 6"/>
          <p:cNvSpPr/>
          <p:nvPr/>
        </p:nvSpPr>
        <p:spPr>
          <a:xfrm>
            <a:off x="2116561" y="2547779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Аңдар мектебі жобалау тесті</a:t>
            </a:r>
          </a:p>
        </p:txBody>
      </p:sp>
      <p:sp>
        <p:nvSpPr>
          <p:cNvPr id="5125" name="AutoShape 7"/>
          <p:cNvSpPr/>
          <p:nvPr/>
        </p:nvSpPr>
        <p:spPr>
          <a:xfrm>
            <a:off x="3815080" y="6099228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“Аспан, жер су “ ойыны</a:t>
            </a:r>
          </a:p>
        </p:txBody>
      </p:sp>
      <p:sp>
        <p:nvSpPr>
          <p:cNvPr id="5126" name="AutoShape 8"/>
          <p:cNvSpPr/>
          <p:nvPr/>
        </p:nvSpPr>
        <p:spPr>
          <a:xfrm>
            <a:off x="2888615" y="3628655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Сергіту жаттығулары</a:t>
            </a:r>
          </a:p>
        </p:txBody>
      </p:sp>
      <p:sp>
        <p:nvSpPr>
          <p:cNvPr id="5127" name="AutoShape 9"/>
          <p:cNvSpPr/>
          <p:nvPr/>
        </p:nvSpPr>
        <p:spPr>
          <a:xfrm>
            <a:off x="3197437" y="4169093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“Өз орнын тап” әдістемесі </a:t>
            </a:r>
          </a:p>
        </p:txBody>
      </p:sp>
      <p:sp>
        <p:nvSpPr>
          <p:cNvPr id="5128" name="AutoShape 10"/>
          <p:cNvSpPr/>
          <p:nvPr/>
        </p:nvSpPr>
        <p:spPr>
          <a:xfrm>
            <a:off x="3583464" y="4632325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“Кім үлкен “әдістемесі</a:t>
            </a:r>
            <a:r>
              <a:rPr lang="kk-KZ" altLang="en-US" sz="1824"/>
              <a:t> </a:t>
            </a:r>
          </a:p>
        </p:txBody>
      </p:sp>
      <p:sp>
        <p:nvSpPr>
          <p:cNvPr id="5129" name="AutoShape 7"/>
          <p:cNvSpPr/>
          <p:nvPr/>
        </p:nvSpPr>
        <p:spPr>
          <a:xfrm>
            <a:off x="3660669" y="5095558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Қабылдау ,есте сақтау  қабілеттерін дамытуға </a:t>
            </a:r>
          </a:p>
          <a:p>
            <a:pPr algn="ctr" eaLnBrk="1" hangingPunct="1"/>
            <a:r>
              <a:rPr lang="kk-KZ" altLang="en-US" sz="1824" b="1"/>
              <a:t>арналған жаттығулар</a:t>
            </a:r>
          </a:p>
        </p:txBody>
      </p:sp>
      <p:sp>
        <p:nvSpPr>
          <p:cNvPr id="5130" name="AutoShape 7"/>
          <p:cNvSpPr/>
          <p:nvPr/>
        </p:nvSpPr>
        <p:spPr>
          <a:xfrm>
            <a:off x="3737875" y="5635996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Жасырынып тұрған сөздерді тап</a:t>
            </a:r>
          </a:p>
        </p:txBody>
      </p:sp>
      <p:sp>
        <p:nvSpPr>
          <p:cNvPr id="5131" name="AutoShape 7"/>
          <p:cNvSpPr/>
          <p:nvPr/>
        </p:nvSpPr>
        <p:spPr>
          <a:xfrm>
            <a:off x="2348177" y="3011012"/>
            <a:ext cx="5558790" cy="6176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algn="ctr" eaLnBrk="1" hangingPunct="1"/>
            <a:r>
              <a:rPr lang="kk-KZ" altLang="en-US" sz="1824" b="1"/>
              <a:t>Менің сыныбым жобалау тесті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TextEdit="1"/>
          </p:cNvSpPr>
          <p:nvPr/>
        </p:nvSpPr>
        <p:spPr>
          <a:xfrm>
            <a:off x="2348177" y="231616"/>
            <a:ext cx="5713201" cy="752753"/>
          </a:xfrm>
          <a:solidFill>
            <a:srgbClr val="0000FF"/>
          </a:solidFill>
          <a:ln>
            <a:noFill/>
            <a:miter lim="800000"/>
          </a:ln>
          <a:effectLst>
            <a:outerShdw dist="45791" dir="2021404" algn="ctr">
              <a:srgbClr val="B2B2B2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824" b="1" kern="10">
                <a:solidFill>
                  <a:srgbClr val="0000FF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Оқушылармен жүргізілген
зерттеу жұмыстары</a:t>
            </a:r>
          </a:p>
        </p:txBody>
      </p:sp>
      <p:cxnSp>
        <p:nvCxnSpPr>
          <p:cNvPr id="6147" name="Line 16"/>
          <p:cNvCxnSpPr/>
          <p:nvPr/>
        </p:nvCxnSpPr>
        <p:spPr>
          <a:xfrm flipH="1">
            <a:off x="1884945" y="1312492"/>
            <a:ext cx="3011011" cy="1775725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6148" name="Line 17"/>
          <p:cNvCxnSpPr/>
          <p:nvPr/>
        </p:nvCxnSpPr>
        <p:spPr>
          <a:xfrm flipH="1">
            <a:off x="2579793" y="1312492"/>
            <a:ext cx="2316163" cy="3011011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6149" name="Line 18"/>
          <p:cNvCxnSpPr/>
          <p:nvPr/>
        </p:nvCxnSpPr>
        <p:spPr>
          <a:xfrm flipH="1">
            <a:off x="4587134" y="1312492"/>
            <a:ext cx="308822" cy="3705860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6150" name="Line 19"/>
          <p:cNvCxnSpPr/>
          <p:nvPr/>
        </p:nvCxnSpPr>
        <p:spPr>
          <a:xfrm>
            <a:off x="4895956" y="1312492"/>
            <a:ext cx="2779395" cy="2161752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6151" name="Line 20"/>
          <p:cNvCxnSpPr/>
          <p:nvPr/>
        </p:nvCxnSpPr>
        <p:spPr>
          <a:xfrm>
            <a:off x="4895956" y="1312492"/>
            <a:ext cx="1235287" cy="3551449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tailEnd type="triangle"/>
          </a:ln>
        </p:spPr>
      </p:cxnSp>
      <p:sp>
        <p:nvSpPr>
          <p:cNvPr id="6152" name="Text Box 22"/>
          <p:cNvSpPr/>
          <p:nvPr/>
        </p:nvSpPr>
        <p:spPr>
          <a:xfrm>
            <a:off x="1035686" y="4323504"/>
            <a:ext cx="1942943" cy="6623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/>
              <a:t>Аңдар мектебі </a:t>
            </a:r>
          </a:p>
          <a:p>
            <a:pPr eaLnBrk="1" hangingPunct="1"/>
            <a:r>
              <a:rPr lang="kk-KZ" altLang="en-US" sz="1824" b="1"/>
              <a:t>жобалау тесті</a:t>
            </a:r>
          </a:p>
        </p:txBody>
      </p:sp>
      <p:sp>
        <p:nvSpPr>
          <p:cNvPr id="6153" name="Text Box 23"/>
          <p:cNvSpPr/>
          <p:nvPr/>
        </p:nvSpPr>
        <p:spPr>
          <a:xfrm>
            <a:off x="3197437" y="4941147"/>
            <a:ext cx="2140960" cy="6623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/>
              <a:t>Менің сыныбым</a:t>
            </a:r>
          </a:p>
          <a:p>
            <a:pPr eaLnBrk="1" hangingPunct="1"/>
            <a:r>
              <a:rPr lang="kk-KZ" altLang="en-US" sz="1824" b="1"/>
              <a:t>әдістемесі</a:t>
            </a:r>
          </a:p>
        </p:txBody>
      </p:sp>
      <p:sp>
        <p:nvSpPr>
          <p:cNvPr id="6154" name="Text Box 26"/>
          <p:cNvSpPr/>
          <p:nvPr/>
        </p:nvSpPr>
        <p:spPr>
          <a:xfrm>
            <a:off x="7134914" y="3474245"/>
            <a:ext cx="2633338" cy="6623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/>
              <a:t>Кеңес беру сұраныс </a:t>
            </a:r>
          </a:p>
          <a:p>
            <a:pPr eaLnBrk="1" hangingPunct="1"/>
            <a:r>
              <a:rPr lang="kk-KZ" altLang="en-US" sz="1824" b="1"/>
              <a:t>бойынша</a:t>
            </a:r>
          </a:p>
        </p:txBody>
      </p:sp>
      <p:sp>
        <p:nvSpPr>
          <p:cNvPr id="6155" name="TextBox 13"/>
          <p:cNvSpPr/>
          <p:nvPr/>
        </p:nvSpPr>
        <p:spPr>
          <a:xfrm>
            <a:off x="1035685" y="3165423"/>
            <a:ext cx="2161752" cy="6623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/>
              <a:t>Керн-Иерасект</a:t>
            </a:r>
          </a:p>
          <a:p>
            <a:pPr eaLnBrk="1" hangingPunct="1"/>
            <a:r>
              <a:rPr lang="kk-KZ" altLang="en-US" sz="1824" b="1"/>
              <a:t> тесті</a:t>
            </a:r>
          </a:p>
        </p:txBody>
      </p:sp>
      <p:sp>
        <p:nvSpPr>
          <p:cNvPr id="6156" name="TextBox 14"/>
          <p:cNvSpPr/>
          <p:nvPr/>
        </p:nvSpPr>
        <p:spPr>
          <a:xfrm>
            <a:off x="5745216" y="4863942"/>
            <a:ext cx="2711883" cy="3779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/>
              <a:t>Сергіту жаттығулары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hello_html_504485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91" y="772055"/>
            <a:ext cx="3011011" cy="224860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Рисунок 6" descr="hello_html_m2fe76af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01" y="3011012"/>
            <a:ext cx="2702190" cy="185293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2" name="Рисунок 7" descr="hello_html_39d9a2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85" y="4786736"/>
            <a:ext cx="3242628" cy="188670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Прямоугольник 8"/>
          <p:cNvSpPr/>
          <p:nvPr/>
        </p:nvSpPr>
        <p:spPr>
          <a:xfrm>
            <a:off x="1653329" y="386027"/>
            <a:ext cx="7257309" cy="599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264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242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“Керн-Иерасек “ тесті </a:t>
            </a:r>
            <a:endParaRPr lang="ru-RU" sz="3242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7174" name="Диаграмма 7"/>
          <p:cNvGraphicFramePr/>
          <p:nvPr/>
        </p:nvGraphicFramePr>
        <p:xfrm>
          <a:off x="4046697" y="1003671"/>
          <a:ext cx="5790406" cy="532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hello_html_m6884905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85" y="1080876"/>
            <a:ext cx="3705860" cy="524996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5" name="Прямоугольник 6"/>
          <p:cNvSpPr/>
          <p:nvPr/>
        </p:nvSpPr>
        <p:spPr>
          <a:xfrm>
            <a:off x="1035685" y="386027"/>
            <a:ext cx="8338185" cy="7254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264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53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“Менің сыныбым” әдістемесі</a:t>
            </a:r>
            <a:endParaRPr lang="ru-RU" sz="4053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8196" name="Диаграмма 4"/>
          <p:cNvGraphicFramePr/>
          <p:nvPr/>
        </p:nvGraphicFramePr>
        <p:xfrm>
          <a:off x="5281983" y="1158082"/>
          <a:ext cx="4323503" cy="501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1"/>
          <p:cNvGraphicFramePr/>
          <p:nvPr/>
        </p:nvGraphicFramePr>
        <p:xfrm>
          <a:off x="2734204" y="1158081"/>
          <a:ext cx="5558790" cy="216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TextBox 2"/>
          <p:cNvSpPr/>
          <p:nvPr/>
        </p:nvSpPr>
        <p:spPr>
          <a:xfrm>
            <a:off x="1730534" y="617644"/>
            <a:ext cx="7365928" cy="3779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>
                <a:solidFill>
                  <a:srgbClr val="FF0000"/>
                </a:solidFill>
              </a:rPr>
              <a:t>Танымдық қабілеттерді анықтау әдістемелер қорытындысы</a:t>
            </a:r>
          </a:p>
        </p:txBody>
      </p:sp>
      <p:pic>
        <p:nvPicPr>
          <p:cNvPr id="9220" name="image12.png" descr="C:\Users\админ\Desktop\1кл жумыс даптери\1кл 14бет.jpg"/>
          <p:cNvPicPr>
            <a:picLocks noChangeAspect="1"/>
          </p:cNvPicPr>
          <p:nvPr/>
        </p:nvPicPr>
        <p:blipFill>
          <a:blip r:embed="rId3"/>
          <a:srcRect l="17327" t="12415" r="11287" b="21218"/>
          <a:stretch>
            <a:fillRect/>
          </a:stretch>
        </p:blipFill>
        <p:spPr>
          <a:xfrm>
            <a:off x="958480" y="1158081"/>
            <a:ext cx="2316163" cy="2547779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1" name="image8.png" descr="F:\1кл жумыс даптери\1кл 5бет.jpg"/>
          <p:cNvPicPr>
            <a:picLocks noChangeAspect="1"/>
          </p:cNvPicPr>
          <p:nvPr/>
        </p:nvPicPr>
        <p:blipFill>
          <a:blip r:embed="rId4"/>
          <a:srcRect l="12346" t="14018" r="17742" b="10748"/>
          <a:stretch>
            <a:fillRect/>
          </a:stretch>
        </p:blipFill>
        <p:spPr>
          <a:xfrm>
            <a:off x="1112891" y="3937477"/>
            <a:ext cx="2856600" cy="256708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2" name="image16.png" descr="C:\Users\админ\Desktop\1кл жумыс даптери\32.jpg"/>
          <p:cNvPicPr>
            <a:picLocks noChangeAspect="1"/>
          </p:cNvPicPr>
          <p:nvPr/>
        </p:nvPicPr>
        <p:blipFill>
          <a:blip r:embed="rId5"/>
          <a:srcRect l="6090" t="9802" r="5415" b="14182"/>
          <a:stretch>
            <a:fillRect/>
          </a:stretch>
        </p:blipFill>
        <p:spPr>
          <a:xfrm>
            <a:off x="4046696" y="3937476"/>
            <a:ext cx="3088217" cy="2547779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3" name="Рисунок 7" descr="D:\Жумыс даптерлер сканер\3 кл жумыс даптери\42 001.jpg"/>
          <p:cNvPicPr>
            <a:picLocks noChangeAspect="1"/>
          </p:cNvPicPr>
          <p:nvPr/>
        </p:nvPicPr>
        <p:blipFill>
          <a:blip r:embed="rId6"/>
          <a:srcRect l="24004" t="47572" r="22765" b="13158"/>
          <a:stretch>
            <a:fillRect/>
          </a:stretch>
        </p:blipFill>
        <p:spPr>
          <a:xfrm>
            <a:off x="7443735" y="2702190"/>
            <a:ext cx="2189096" cy="371872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_\факизат калиева психолог керек\23-24 суреттер3\WhatsApp Image 2023-11-08 at 08.02.53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69" y="1309275"/>
            <a:ext cx="2094197" cy="2279169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3" name="Picture 3" descr="E:\_\факизат калиева психолог керек\23-24 суреттер3\WhatsApp Image 2023-11-08 at 08.02.56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42" y="1309276"/>
            <a:ext cx="2094197" cy="2211614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4" name="Picture 4" descr="E:\_\факизат калиева психолог керек\23-24 суреттер3\WhatsApp Image 2023-11-08 at 08.02.54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794" y="1309275"/>
            <a:ext cx="2094197" cy="212475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5" name="Picture 15" descr="E:\_\факизат калиева психолог керек\23-24 суреттер3\WhatsApp Image 2023-11-08 at 08.02.5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880" y="4008248"/>
            <a:ext cx="1939786" cy="2174619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6" name="Picture 16" descr="E:\_\факизат калиева психолог керек\23-24 суреттер3\WhatsApp Image 2023-11-08 at 08.02.58 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209" y="4008248"/>
            <a:ext cx="2174619" cy="2100631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7" name="Picture 17" descr="E:\_\факизат калиева психолог керек\23-24 суреттер3\WhatsApp Image 2023-11-08 at 08.02.57 (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371" y="4088671"/>
            <a:ext cx="2100631" cy="1939786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8" name="Picture 18" descr="E:\_\факизат калиева психолог керек\23-24 суреттер3\WhatsApp Image 2023-11-08 at 08.02.55 (2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0534" y="1309276"/>
            <a:ext cx="1939786" cy="202020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49" name="Picture 19" descr="E:\_\факизат калиева психолог керек\23-24 суреттер3\WhatsApp Image 2023-11-08 at 08.02.58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123" y="4008248"/>
            <a:ext cx="2026642" cy="2100631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0250" name="TextBox 9"/>
          <p:cNvSpPr/>
          <p:nvPr/>
        </p:nvSpPr>
        <p:spPr>
          <a:xfrm>
            <a:off x="1344507" y="308822"/>
            <a:ext cx="7389202" cy="6623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eaLnBrk="1" hangingPunct="1"/>
            <a:r>
              <a:rPr lang="kk-KZ" altLang="en-US" sz="1824" b="1">
                <a:solidFill>
                  <a:srgbClr val="FF0000"/>
                </a:solidFill>
              </a:rPr>
              <a:t>1-сынып оқушыларының диагностика қорытындыларымен  </a:t>
            </a:r>
          </a:p>
          <a:p>
            <a:pPr eaLnBrk="1" hangingPunct="1"/>
            <a:r>
              <a:rPr lang="kk-KZ" altLang="en-US" sz="1824" b="1">
                <a:solidFill>
                  <a:srgbClr val="FF0000"/>
                </a:solidFill>
              </a:rPr>
              <a:t>                            ата-аналарды таныстыру сәтінен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196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Гауhар Арынғазы</dc:creator>
  <cp:lastModifiedBy>Гауhар Арынғазы</cp:lastModifiedBy>
  <cp:revision>1</cp:revision>
  <dcterms:created xsi:type="dcterms:W3CDTF">2024-04-10T07:38:38Z</dcterms:created>
  <dcterms:modified xsi:type="dcterms:W3CDTF">2024-04-10T07:41:57Z</dcterms:modified>
</cp:coreProperties>
</file>